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693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0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828800"/>
            <a:ext cx="5669280" cy="5669280"/>
          </a:xfrm>
          <a:prstGeom prst="ellipse">
            <a:avLst/>
          </a:prstGeom>
          <a:solidFill>
            <a:srgbClr val="1E2C5C"/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-1005840"/>
            <a:ext cx="4023360" cy="4023360"/>
          </a:xfrm>
          <a:prstGeom prst="ellipse">
            <a:avLst/>
          </a:prstGeom>
          <a:solidFill>
            <a:srgbClr val="26356B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6893" y="315141"/>
            <a:ext cx="1820190" cy="182019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23968" y="1426464"/>
            <a:ext cx="5861389" cy="347472"/>
          </a:xfrm>
          <a:prstGeom prst="rect">
            <a:avLst/>
          </a:prstGeom>
          <a:solidFill>
            <a:srgbClr val="C29A4A"/>
          </a:solidFill>
          <a:ln/>
        </p:spPr>
      </p:sp>
      <p:sp>
        <p:nvSpPr>
          <p:cNvPr id="6" name="Text 3"/>
          <p:cNvSpPr/>
          <p:nvPr/>
        </p:nvSpPr>
        <p:spPr>
          <a:xfrm>
            <a:off x="782692" y="1413881"/>
            <a:ext cx="498893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200" dirty="0"/>
              <a:t>Публичные обсуждения результатов правоприменительной практики</a:t>
            </a:r>
          </a:p>
        </p:txBody>
      </p:sp>
      <p:sp>
        <p:nvSpPr>
          <p:cNvPr id="7" name="Text 4"/>
          <p:cNvSpPr/>
          <p:nvPr/>
        </p:nvSpPr>
        <p:spPr>
          <a:xfrm>
            <a:off x="640080" y="2057400"/>
            <a:ext cx="10241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Формирование комиссий по проверке </a:t>
            </a:r>
            <a:r>
              <a:rPr lang="en-US" sz="4000" b="1" dirty="0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знаний</a:t>
            </a:r>
            <a:r>
              <a:rPr lang="ru-RU" sz="4000" b="1" dirty="0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в сфере электроэнергетики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640080" y="4160520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Подтверждение готовности работников к выполнению трудовых функций в сфере электроэнергетики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40080" y="5532120"/>
            <a:ext cx="10908792" cy="0"/>
          </a:xfrm>
          <a:prstGeom prst="line">
            <a:avLst/>
          </a:prstGeom>
          <a:noFill/>
          <a:ln w="12700">
            <a:solidFill>
              <a:srgbClr val="26356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56692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Федеральный закон от 26.03.2003 № 35-ФЗ «Об электроэнергетике», ст. 28.1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8808415" y="56692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C29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Ростехнадзор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Проверка знаний филиалов и обслуживающих организаций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352648" y="1691640"/>
            <a:ext cx="5486400" cy="777240"/>
          </a:xfrm>
          <a:prstGeom prst="roundRect">
            <a:avLst>
              <a:gd name="adj" fmla="val 9412"/>
            </a:avLst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352648" y="169164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Вышестоящая комиссия организации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095848" y="2468880"/>
            <a:ext cx="0" cy="365760"/>
          </a:xfrm>
          <a:prstGeom prst="line">
            <a:avLst/>
          </a:prstGeom>
          <a:noFill/>
          <a:ln w="25400">
            <a:solidFill>
              <a:srgbClr val="C29A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38248" y="27889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Проверяет: председателя, заместителя и не менее 2 членов комиссии филиала / подразделения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0080" y="3383280"/>
            <a:ext cx="5349240" cy="2201974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960120" y="3675888"/>
            <a:ext cx="822960" cy="82296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90" y="3889858"/>
            <a:ext cx="395021" cy="395021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920240" y="3657600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Комиссия филиала / подразделения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60120" y="457200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Остальных членов комиссии филиала, представительства, структурного подразделения проверяет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комиссия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филиала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202375" y="3383280"/>
            <a:ext cx="5349240" cy="2201974"/>
          </a:xfrm>
          <a:prstGeom prst="roundRect">
            <a:avLst>
              <a:gd name="adj" fmla="val 4390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522415" y="3675888"/>
            <a:ext cx="822960" cy="82296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385" y="3889858"/>
            <a:ext cx="395021" cy="395021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482535" y="3657600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Обслуживающие организации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6522415" y="4572000"/>
            <a:ext cx="4754880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05000"/>
              </a:lnSpc>
            </a:pP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Председателя, 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заместителя и не менее 2 членов центральной комиссии обслуживающей организации можно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проверять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b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комиссии субъекта электроэнергетики (потребителя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r>
              <a:rPr lang="ru-RU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ru-RU" sz="1300" dirty="0" smtClean="0">
              <a:solidFill>
                <a:srgbClr val="232A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05000"/>
              </a:lnSpc>
            </a:pP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*если </a:t>
            </a:r>
            <a:r>
              <a:rPr lang="ru-RU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предусмотрено ОРД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640080" y="629107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100" i="1" dirty="0" smtClean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п. 52, п. 53 </a:t>
            </a:r>
            <a:r>
              <a:rPr lang="en-US" sz="1100" i="1" dirty="0" smtClean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ПРП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520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011680" y="3291840"/>
            <a:ext cx="5669280" cy="5669280"/>
          </a:xfrm>
          <a:prstGeom prst="ellipse">
            <a:avLst/>
          </a:prstGeom>
          <a:solidFill>
            <a:srgbClr val="1E2C5C"/>
          </a:solidFill>
          <a:ln/>
        </p:spPr>
      </p:sp>
      <p:sp>
        <p:nvSpPr>
          <p:cNvPr id="3" name="Shape 1"/>
          <p:cNvSpPr/>
          <p:nvPr/>
        </p:nvSpPr>
        <p:spPr>
          <a:xfrm>
            <a:off x="-1188720" y="4114800"/>
            <a:ext cx="4023360" cy="4023360"/>
          </a:xfrm>
          <a:prstGeom prst="ellipse">
            <a:avLst/>
          </a:prstGeom>
          <a:solidFill>
            <a:srgbClr val="26356B"/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822960"/>
            <a:ext cx="1554480" cy="292608"/>
          </a:xfrm>
          <a:prstGeom prst="rect">
            <a:avLst/>
          </a:prstGeom>
          <a:solidFill>
            <a:srgbClr val="C29A4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82296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15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Главное по теме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640080" y="2514600"/>
            <a:ext cx="3511296" cy="2697480"/>
          </a:xfrm>
          <a:prstGeom prst="roundRect">
            <a:avLst>
              <a:gd name="adj" fmla="val 4000"/>
            </a:avLst>
          </a:prstGeom>
          <a:solidFill>
            <a:srgbClr val="1E2C5C"/>
          </a:solidFill>
          <a:ln/>
        </p:spPr>
      </p:sp>
      <p:sp>
        <p:nvSpPr>
          <p:cNvPr id="8" name="Shape 6"/>
          <p:cNvSpPr/>
          <p:nvPr/>
        </p:nvSpPr>
        <p:spPr>
          <a:xfrm>
            <a:off x="932688" y="2807208"/>
            <a:ext cx="777240" cy="777240"/>
          </a:xfrm>
          <a:prstGeom prst="ellipse">
            <a:avLst/>
          </a:prstGeom>
          <a:solidFill>
            <a:srgbClr val="26356B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770" y="3009290"/>
            <a:ext cx="373075" cy="37307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32688" y="3721608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Два вида подтверждения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32688" y="4206240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Аттестация — для руководителей; проверка знаний — для работников.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34256" y="2514600"/>
            <a:ext cx="3511296" cy="2697480"/>
          </a:xfrm>
          <a:prstGeom prst="roundRect">
            <a:avLst>
              <a:gd name="adj" fmla="val 4000"/>
            </a:avLst>
          </a:prstGeom>
          <a:solidFill>
            <a:srgbClr val="1E2C5C"/>
          </a:solidFill>
          <a:ln/>
        </p:spPr>
      </p:sp>
      <p:sp>
        <p:nvSpPr>
          <p:cNvPr id="13" name="Shape 10"/>
          <p:cNvSpPr/>
          <p:nvPr/>
        </p:nvSpPr>
        <p:spPr>
          <a:xfrm>
            <a:off x="4626864" y="2807208"/>
            <a:ext cx="777240" cy="777240"/>
          </a:xfrm>
          <a:prstGeom prst="ellipse">
            <a:avLst/>
          </a:prstGeom>
          <a:solidFill>
            <a:srgbClr val="26356B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946" y="3009290"/>
            <a:ext cx="373075" cy="373075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626864" y="3721608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Комиссии организации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4626864" y="4206240"/>
            <a:ext cx="2962656" cy="796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3000"/>
              </a:lnSpc>
            </a:pPr>
            <a:r>
              <a:rPr lang="en-US" sz="125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менее 5 человек; </a:t>
            </a:r>
            <a:r>
              <a:rPr lang="ru-RU" sz="125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председателя, заместителя и двух членов центральной комиссии</a:t>
            </a:r>
            <a:r>
              <a:rPr lang="en-US" sz="125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проверяет аттестованный руководитель.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8028432" y="2514600"/>
            <a:ext cx="3511296" cy="2697480"/>
          </a:xfrm>
          <a:prstGeom prst="roundRect">
            <a:avLst>
              <a:gd name="adj" fmla="val 4000"/>
            </a:avLst>
          </a:prstGeom>
          <a:solidFill>
            <a:srgbClr val="1E2C5C"/>
          </a:solidFill>
          <a:ln/>
        </p:spPr>
      </p:sp>
      <p:sp>
        <p:nvSpPr>
          <p:cNvPr id="18" name="Shape 14"/>
          <p:cNvSpPr/>
          <p:nvPr/>
        </p:nvSpPr>
        <p:spPr>
          <a:xfrm>
            <a:off x="8321040" y="2807208"/>
            <a:ext cx="777240" cy="777240"/>
          </a:xfrm>
          <a:prstGeom prst="ellipse">
            <a:avLst/>
          </a:prstGeom>
          <a:solidFill>
            <a:srgbClr val="26356B"/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3122" y="3009290"/>
            <a:ext cx="373075" cy="37307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321040" y="3721608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Оформление результата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8321040" y="4206240"/>
            <a:ext cx="2962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Протокол, журнал учёта и удостоверение по итогам проверки.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640080" y="6035040"/>
            <a:ext cx="10908792" cy="0"/>
          </a:xfrm>
          <a:prstGeom prst="line">
            <a:avLst/>
          </a:prstGeom>
          <a:noFill/>
          <a:ln w="12700">
            <a:solidFill>
              <a:srgbClr val="26356B"/>
            </a:solidFill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Проверка знаний и аттестация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600200" y="1024128"/>
            <a:ext cx="9951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Два самостоятельных вида подтверждения — для разных категорий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9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40080" y="1600200"/>
            <a:ext cx="525780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60120" y="1920240"/>
            <a:ext cx="868680" cy="86868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977" y="2146097"/>
            <a:ext cx="416966" cy="41696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965960" y="1920240"/>
            <a:ext cx="3703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Аттестация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965960" y="2350008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Руководители</a:t>
            </a:r>
            <a:r>
              <a:rPr lang="ru-RU" sz="1250" b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ru-RU" sz="1250" b="1" dirty="0" smtClean="0">
              <a:solidFill>
                <a:srgbClr val="C29A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50" b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заместители </a:t>
            </a:r>
            <a:r>
              <a:rPr lang="en-US" sz="1250" b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руководителей организаций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60120" y="2926080"/>
            <a:ext cx="4663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вопросам безопасности в сфере электроэнергетики — без присвоения группы по электробезопасности.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291072" y="1600200"/>
            <a:ext cx="525780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611112" y="1920240"/>
            <a:ext cx="868680" cy="86868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6969" y="2146097"/>
            <a:ext cx="416966" cy="41696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616952" y="1920240"/>
            <a:ext cx="3703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Проверка знаний</a:t>
            </a:r>
            <a:endParaRPr lang="en-US" sz="1900" dirty="0"/>
          </a:p>
        </p:txBody>
      </p:sp>
      <p:sp>
        <p:nvSpPr>
          <p:cNvPr id="17" name="Text 13"/>
          <p:cNvSpPr/>
          <p:nvPr/>
        </p:nvSpPr>
        <p:spPr>
          <a:xfrm>
            <a:off x="7616952" y="2350008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Работники организаций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6611112" y="2926080"/>
            <a:ext cx="4663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и подтверждение готовности к выполнению трудовых функций в сфере электроэнергетики.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640080" y="3977640"/>
            <a:ext cx="10908792" cy="566928"/>
          </a:xfrm>
          <a:prstGeom prst="roundRect">
            <a:avLst>
              <a:gd name="adj" fmla="val 11290"/>
            </a:avLst>
          </a:prstGeom>
          <a:solidFill>
            <a:srgbClr val="EFE4C9"/>
          </a:solidFill>
          <a:ln/>
        </p:spPr>
      </p:sp>
      <p:sp>
        <p:nvSpPr>
          <p:cNvPr id="20" name="Text 16"/>
          <p:cNvSpPr/>
          <p:nvPr/>
        </p:nvSpPr>
        <p:spPr>
          <a:xfrm>
            <a:off x="914400" y="3977640"/>
            <a:ext cx="103601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Важно:  </a:t>
            </a:r>
            <a:r>
              <a:rPr lang="en-US" sz="130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прохождение аттестации иными работниками, кроме руководителя (заместителя), не требуется.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640080" y="477316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Ростехнадзор подтверждает </a:t>
            </a:r>
            <a:r>
              <a:rPr lang="en-US" sz="1500" b="1" dirty="0" smtClean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готовность</a:t>
            </a:r>
            <a:r>
              <a:rPr lang="ru-RU" sz="1500" b="1" dirty="0" smtClean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работника (проверка знаний)</a:t>
            </a:r>
            <a:r>
              <a:rPr lang="en-US" sz="1500" b="1" dirty="0" smtClean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</a:t>
            </a:r>
            <a:r>
              <a:rPr lang="en-US" sz="1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если:</a:t>
            </a:r>
            <a:endParaRPr lang="en-US" sz="1500" dirty="0"/>
          </a:p>
        </p:txBody>
      </p:sp>
      <p:sp>
        <p:nvSpPr>
          <p:cNvPr id="22" name="Shape 18"/>
          <p:cNvSpPr/>
          <p:nvPr/>
        </p:nvSpPr>
        <p:spPr>
          <a:xfrm>
            <a:off x="640080" y="5230368"/>
            <a:ext cx="384048" cy="384048"/>
          </a:xfrm>
          <a:prstGeom prst="ellipse">
            <a:avLst/>
          </a:prstGeom>
          <a:solidFill>
            <a:srgbClr val="152044"/>
          </a:solidFill>
          <a:ln/>
        </p:spPr>
      </p:sp>
      <p:sp>
        <p:nvSpPr>
          <p:cNvPr id="23" name="Text 19"/>
          <p:cNvSpPr/>
          <p:nvPr/>
        </p:nvSpPr>
        <p:spPr>
          <a:xfrm>
            <a:off x="640080" y="52303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24" name="Text 20"/>
          <p:cNvSpPr/>
          <p:nvPr/>
        </p:nvSpPr>
        <p:spPr>
          <a:xfrm>
            <a:off x="1170432" y="5184648"/>
            <a:ext cx="4617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штатная численность организации не позволяет проводить проверку знаний собственными силами;</a:t>
            </a:r>
            <a:endParaRPr lang="en-US" sz="1250" dirty="0"/>
          </a:p>
        </p:txBody>
      </p:sp>
      <p:sp>
        <p:nvSpPr>
          <p:cNvPr id="25" name="Shape 21"/>
          <p:cNvSpPr/>
          <p:nvPr/>
        </p:nvSpPr>
        <p:spPr>
          <a:xfrm>
            <a:off x="6291072" y="5230368"/>
            <a:ext cx="384048" cy="384048"/>
          </a:xfrm>
          <a:prstGeom prst="ellipse">
            <a:avLst/>
          </a:prstGeom>
          <a:solidFill>
            <a:srgbClr val="152044"/>
          </a:solidFill>
          <a:ln/>
        </p:spPr>
      </p:sp>
      <p:sp>
        <p:nvSpPr>
          <p:cNvPr id="26" name="Text 22"/>
          <p:cNvSpPr/>
          <p:nvPr/>
        </p:nvSpPr>
        <p:spPr>
          <a:xfrm>
            <a:off x="6291072" y="52303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27" name="Text 23"/>
          <p:cNvSpPr/>
          <p:nvPr/>
        </p:nvSpPr>
        <p:spPr>
          <a:xfrm>
            <a:off x="6821424" y="5184648"/>
            <a:ext cx="4617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организация не может сформировать комиссию по установленным требованиям.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640080" y="629107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п. 6.1 ст. 28.1 ФЗ от 26.03.2003 № 35-ФЗ «Об электроэнергетике»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Виды организаций и регулирующие правила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600200" y="1024128"/>
            <a:ext cx="9951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300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</a:t>
            </a:r>
            <a:r>
              <a:rPr lang="en-US" sz="1300" i="1" dirty="0" err="1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орядок</a:t>
            </a:r>
            <a:r>
              <a:rPr lang="en-US" sz="1300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300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работы с персоналом </a:t>
            </a:r>
            <a:r>
              <a:rPr lang="en-US" sz="1300" i="1" dirty="0" err="1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зависит</a:t>
            </a:r>
            <a:r>
              <a:rPr lang="en-US" sz="1300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</a:t>
            </a:r>
            <a:r>
              <a:rPr lang="en-US" sz="1300" i="1" dirty="0" err="1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типа</a:t>
            </a: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300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организаций владельцев </a:t>
            </a:r>
            <a:r>
              <a:rPr lang="en-US" sz="1300" i="1" dirty="0" err="1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объектов</a:t>
            </a:r>
            <a:r>
              <a:rPr lang="en-US" sz="1300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электроэнергетики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9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40080" y="1737360"/>
            <a:ext cx="53492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60120" y="2057400"/>
            <a:ext cx="868680" cy="86868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977" y="2283257"/>
            <a:ext cx="416966" cy="41696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965960" y="2011680"/>
            <a:ext cx="3794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7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Потребители электроэнергии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960120" y="297180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лица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ИП и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физ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лица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владеющие 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электроустановками.</a:t>
            </a:r>
            <a:endParaRPr lang="en-US" sz="13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кроме 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физ. лиц с электроустановками для бытовых нужд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60120" y="3520440"/>
            <a:ext cx="4709160" cy="0"/>
          </a:xfrm>
          <a:prstGeom prst="line">
            <a:avLst/>
          </a:prstGeom>
          <a:noFill/>
          <a:ln w="12700">
            <a:solidFill>
              <a:srgbClr val="DCE5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60120" y="3566160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ПТЭЭП — приказ Минэнерго от 12.08.2022 № </a:t>
            </a:r>
            <a:r>
              <a:rPr lang="en-US" sz="1150" b="1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811</a:t>
            </a:r>
            <a:r>
              <a:rPr lang="ru-RU" sz="1150" b="1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(п. 3)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202375" y="1737360"/>
            <a:ext cx="53492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6522415" y="2057400"/>
            <a:ext cx="868680" cy="86868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272" y="2283257"/>
            <a:ext cx="416966" cy="41696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528255" y="2011680"/>
            <a:ext cx="3794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7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Производители и сетевые организации</a:t>
            </a:r>
            <a:endParaRPr lang="en-US" sz="1700" dirty="0"/>
          </a:p>
        </p:txBody>
      </p:sp>
      <p:sp>
        <p:nvSpPr>
          <p:cNvPr id="18" name="Text 14"/>
          <p:cNvSpPr/>
          <p:nvPr/>
        </p:nvSpPr>
        <p:spPr>
          <a:xfrm>
            <a:off x="6522415" y="297180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Объекты производства электроэнергии, объекты электросетевого хозяйства, системный оператор.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6522415" y="3520440"/>
            <a:ext cx="4709160" cy="0"/>
          </a:xfrm>
          <a:prstGeom prst="line">
            <a:avLst/>
          </a:prstGeom>
          <a:noFill/>
          <a:ln w="12700">
            <a:solidFill>
              <a:srgbClr val="DCE5F2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522415" y="3566160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ПТЭЭСиС — приказ Минэнерго от 04.10.2022 № </a:t>
            </a:r>
            <a:r>
              <a:rPr lang="en-US" sz="1150" b="1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1070</a:t>
            </a:r>
            <a:r>
              <a:rPr lang="ru-RU" sz="1150" b="1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(п. 2)</a:t>
            </a:r>
            <a:endParaRPr lang="en-US" sz="1150" dirty="0"/>
          </a:p>
        </p:txBody>
      </p:sp>
      <p:sp>
        <p:nvSpPr>
          <p:cNvPr id="21" name="Shape 17"/>
          <p:cNvSpPr/>
          <p:nvPr/>
        </p:nvSpPr>
        <p:spPr>
          <a:xfrm>
            <a:off x="640080" y="4389120"/>
            <a:ext cx="11091672" cy="1234440"/>
          </a:xfrm>
          <a:prstGeom prst="roundRect">
            <a:avLst>
              <a:gd name="adj" fmla="val 6667"/>
            </a:avLst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22" name="Shape 18"/>
          <p:cNvSpPr/>
          <p:nvPr/>
        </p:nvSpPr>
        <p:spPr>
          <a:xfrm>
            <a:off x="1005840" y="4663440"/>
            <a:ext cx="685800" cy="685800"/>
          </a:xfrm>
          <a:prstGeom prst="ellipse">
            <a:avLst/>
          </a:prstGeom>
          <a:solidFill>
            <a:srgbClr val="26356B"/>
          </a:solidFill>
          <a:ln/>
        </p:spPr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148" y="4841748"/>
            <a:ext cx="329184" cy="329184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1920240" y="459028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Единое требование к подготовке персонала</a:t>
            </a:r>
            <a:endParaRPr lang="en-US" sz="1600" dirty="0"/>
          </a:p>
        </p:txBody>
      </p:sp>
      <p:sp>
        <p:nvSpPr>
          <p:cNvPr id="25" name="Text 20"/>
          <p:cNvSpPr/>
          <p:nvPr/>
        </p:nvSpPr>
        <p:spPr>
          <a:xfrm>
            <a:off x="1920240" y="5010912"/>
            <a:ext cx="9326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персонала проводится по Правилам работы с персоналом в организациях электроэнергетики (ПРП</a:t>
            </a:r>
            <a:r>
              <a:rPr lang="en-US" sz="125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r>
              <a:rPr lang="ru-RU" sz="125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en-US" sz="125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ru-RU" sz="1250" dirty="0" smtClean="0">
              <a:solidFill>
                <a:srgbClr val="CFE0F7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125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утвержденным </a:t>
            </a:r>
            <a:r>
              <a:rPr lang="en-US" sz="125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приказ</a:t>
            </a:r>
            <a:r>
              <a:rPr lang="ru-RU" sz="125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ом</a:t>
            </a:r>
            <a:r>
              <a:rPr lang="en-US" sz="125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Минэнерго от 22.09.2020 № 796.</a:t>
            </a:r>
            <a:endParaRPr lang="en-US" sz="1250" dirty="0"/>
          </a:p>
        </p:txBody>
      </p:sp>
      <p:sp>
        <p:nvSpPr>
          <p:cNvPr id="26" name="Text 21"/>
          <p:cNvSpPr/>
          <p:nvPr/>
        </p:nvSpPr>
        <p:spPr>
          <a:xfrm>
            <a:off x="640080" y="629107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п. 6.2 ст. 28.1 ФЗ № 35-ФЗ; п. 42 ПТЭЭП; п. 27 ПТЭЭСиС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Кто должен проходить проверку знаний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5349240" cy="1627632"/>
          </a:xfrm>
          <a:prstGeom prst="roundRect">
            <a:avLst>
              <a:gd name="adj" fmla="val 5056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41832" y="1856232"/>
            <a:ext cx="822960" cy="82296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802" y="2070202"/>
            <a:ext cx="395021" cy="39502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920240" y="182880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Электротехнический персонал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920240" y="2267712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Монтаж, наладка, ремонт, эксплуатация, ТО и управление режимом работы электроустановок.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203290" y="1554480"/>
            <a:ext cx="5349240" cy="1627632"/>
          </a:xfrm>
          <a:prstGeom prst="roundRect">
            <a:avLst>
              <a:gd name="adj" fmla="val 5056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05042" y="1856232"/>
            <a:ext cx="822960" cy="82296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9012" y="2070202"/>
            <a:ext cx="395021" cy="39502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483450" y="182880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Электротехнологический персонал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7483450" y="2267712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Электросварка, электропечи, электролиз; ручные электромашины и инструмент (не ниже II группы).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640080" y="3502152"/>
            <a:ext cx="5349240" cy="1627632"/>
          </a:xfrm>
          <a:prstGeom prst="roundRect">
            <a:avLst>
              <a:gd name="adj" fmla="val 5056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41832" y="3803904"/>
            <a:ext cx="822960" cy="82296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802" y="4017874"/>
            <a:ext cx="395021" cy="395021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920240" y="37764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Должностные лица надзора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1920240" y="4215384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 и надзор за соблюдением требований безопасности при эксплуатации электроустановок.</a:t>
            </a:r>
            <a:endParaRPr lang="en-US" sz="1250" dirty="0"/>
          </a:p>
        </p:txBody>
      </p:sp>
      <p:sp>
        <p:nvSpPr>
          <p:cNvPr id="21" name="Shape 16"/>
          <p:cNvSpPr/>
          <p:nvPr/>
        </p:nvSpPr>
        <p:spPr>
          <a:xfrm>
            <a:off x="6203290" y="3502152"/>
            <a:ext cx="5349240" cy="1627632"/>
          </a:xfrm>
          <a:prstGeom prst="roundRect">
            <a:avLst>
              <a:gd name="adj" fmla="val 5056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6505042" y="3803904"/>
            <a:ext cx="822960" cy="82296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9012" y="4017874"/>
            <a:ext cx="395021" cy="395021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483450" y="37764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Специалисты по охране труда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7483450" y="4215384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Контролирующие электроустановки организации.</a:t>
            </a:r>
            <a:endParaRPr lang="en-US" sz="1250" dirty="0"/>
          </a:p>
        </p:txBody>
      </p:sp>
      <p:sp>
        <p:nvSpPr>
          <p:cNvPr id="26" name="Shape 20"/>
          <p:cNvSpPr/>
          <p:nvPr/>
        </p:nvSpPr>
        <p:spPr>
          <a:xfrm>
            <a:off x="640080" y="5294376"/>
            <a:ext cx="10912450" cy="566928"/>
          </a:xfrm>
          <a:prstGeom prst="roundRect">
            <a:avLst>
              <a:gd name="adj" fmla="val 11290"/>
            </a:avLst>
          </a:prstGeom>
          <a:solidFill>
            <a:srgbClr val="EFE4C9"/>
          </a:solidFill>
          <a:ln/>
        </p:spPr>
      </p:sp>
      <p:sp>
        <p:nvSpPr>
          <p:cNvPr id="27" name="Text 21"/>
          <p:cNvSpPr/>
          <p:nvPr/>
        </p:nvSpPr>
        <p:spPr>
          <a:xfrm>
            <a:off x="914400" y="5294376"/>
            <a:ext cx="105430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Исключение:  </a:t>
            </a:r>
            <a:r>
              <a:rPr lang="en-US" sz="130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руководитель (заместитель), прошедший аттестацию, проверку знаний не проходит (п. 40 ПРП).</a:t>
            </a:r>
            <a:endParaRPr lang="en-US" sz="1300" dirty="0"/>
          </a:p>
        </p:txBody>
      </p:sp>
      <p:sp>
        <p:nvSpPr>
          <p:cNvPr id="28" name="Text 22"/>
          <p:cNvSpPr/>
          <p:nvPr/>
        </p:nvSpPr>
        <p:spPr>
          <a:xfrm>
            <a:off x="640080" y="629107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п. 2.3 ПОТЭЭ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Категории персонала организаций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600200" y="1024128"/>
            <a:ext cx="9951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Проверка знаний проводится в отношении шести категорий работников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9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40080" y="1783080"/>
            <a:ext cx="3456432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911096" y="2039112"/>
            <a:ext cx="914400" cy="91440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840" y="2276856"/>
            <a:ext cx="438912" cy="43891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77240" y="2990088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Административно-технический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4370832" y="1783080"/>
            <a:ext cx="3456432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641848" y="2039112"/>
            <a:ext cx="914400" cy="91440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592" y="2276856"/>
            <a:ext cx="438912" cy="4389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07992" y="2990088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Диспетчерский</a:t>
            </a:r>
            <a:endParaRPr lang="en-US" sz="1450" dirty="0"/>
          </a:p>
        </p:txBody>
      </p:sp>
      <p:sp>
        <p:nvSpPr>
          <p:cNvPr id="15" name="Shape 11"/>
          <p:cNvSpPr/>
          <p:nvPr/>
        </p:nvSpPr>
        <p:spPr>
          <a:xfrm>
            <a:off x="8101584" y="1783080"/>
            <a:ext cx="3456432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372600" y="2039112"/>
            <a:ext cx="914400" cy="91440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0344" y="2276856"/>
            <a:ext cx="438912" cy="4389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238744" y="2990088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Оперативный</a:t>
            </a:r>
            <a:endParaRPr lang="en-US" sz="1450" dirty="0"/>
          </a:p>
        </p:txBody>
      </p:sp>
      <p:sp>
        <p:nvSpPr>
          <p:cNvPr id="19" name="Shape 14"/>
          <p:cNvSpPr/>
          <p:nvPr/>
        </p:nvSpPr>
        <p:spPr>
          <a:xfrm>
            <a:off x="640080" y="3858768"/>
            <a:ext cx="3456432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1911096" y="4114800"/>
            <a:ext cx="914400" cy="91440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8840" y="4352544"/>
            <a:ext cx="438912" cy="43891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77240" y="5065776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Оперативно-ремонтный</a:t>
            </a:r>
            <a:endParaRPr lang="en-US" sz="1450" dirty="0"/>
          </a:p>
        </p:txBody>
      </p:sp>
      <p:sp>
        <p:nvSpPr>
          <p:cNvPr id="23" name="Shape 17"/>
          <p:cNvSpPr/>
          <p:nvPr/>
        </p:nvSpPr>
        <p:spPr>
          <a:xfrm>
            <a:off x="4370832" y="3858768"/>
            <a:ext cx="3456432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5641848" y="4114800"/>
            <a:ext cx="914400" cy="91440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9592" y="4352544"/>
            <a:ext cx="438912" cy="43891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507992" y="5065776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Ремонтный</a:t>
            </a:r>
            <a:endParaRPr lang="en-US" sz="1450" dirty="0"/>
          </a:p>
        </p:txBody>
      </p:sp>
      <p:sp>
        <p:nvSpPr>
          <p:cNvPr id="27" name="Shape 20"/>
          <p:cNvSpPr/>
          <p:nvPr/>
        </p:nvSpPr>
        <p:spPr>
          <a:xfrm>
            <a:off x="8101584" y="3858768"/>
            <a:ext cx="3456432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9372600" y="4114800"/>
            <a:ext cx="914400" cy="91440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0344" y="4352544"/>
            <a:ext cx="438912" cy="438912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8238744" y="5065776"/>
            <a:ext cx="3182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Вспомогательный</a:t>
            </a:r>
            <a:endParaRPr lang="en-US" sz="1450" dirty="0"/>
          </a:p>
        </p:txBody>
      </p:sp>
      <p:sp>
        <p:nvSpPr>
          <p:cNvPr id="31" name="Text 23"/>
          <p:cNvSpPr/>
          <p:nvPr/>
        </p:nvSpPr>
        <p:spPr>
          <a:xfrm>
            <a:off x="640080" y="629107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п. 40 ПРП; понятия — постановление Правительства РФ от 13.08.2018 № 937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Специалисты по охране труда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600200" y="1024128"/>
            <a:ext cx="9951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Контролирующие электроустановки — особые требования к группе и стажу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9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40080" y="1783080"/>
            <a:ext cx="5349240" cy="2514600"/>
          </a:xfrm>
          <a:prstGeom prst="roundRect">
            <a:avLst>
              <a:gd name="adj" fmla="val 3273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60120" y="2075688"/>
            <a:ext cx="822960" cy="82296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90" y="2289658"/>
            <a:ext cx="395021" cy="39502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920240" y="2075688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 потребителей электроэнергии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60120" y="2926080"/>
            <a:ext cx="137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C29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5600" dirty="0"/>
          </a:p>
        </p:txBody>
      </p:sp>
      <p:sp>
        <p:nvSpPr>
          <p:cNvPr id="12" name="Text 9"/>
          <p:cNvSpPr/>
          <p:nvPr/>
        </p:nvSpPr>
        <p:spPr>
          <a:xfrm>
            <a:off x="2331720" y="297180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Группа по электробезопасности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331720" y="3410712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Производственный стаж — не менее 3 </a:t>
            </a:r>
            <a:r>
              <a:rPr lang="en-US" sz="1250" dirty="0" err="1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лет</a:t>
            </a: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ru-RU" sz="1250" dirty="0" smtClean="0">
              <a:solidFill>
                <a:srgbClr val="232A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3000"/>
              </a:lnSpc>
              <a:buNone/>
            </a:pPr>
            <a:r>
              <a:rPr lang="en-US" sz="125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обязательно в электроустановках).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203290" y="1783080"/>
            <a:ext cx="5349240" cy="2514600"/>
          </a:xfrm>
          <a:prstGeom prst="roundRect">
            <a:avLst>
              <a:gd name="adj" fmla="val 3273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6523330" y="2075688"/>
            <a:ext cx="822960" cy="82296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300" y="2289658"/>
            <a:ext cx="395021" cy="395021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483450" y="2075688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 субъектов электроэнергетики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6523330" y="2926080"/>
            <a:ext cx="137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C29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</a:t>
            </a:r>
            <a:endParaRPr lang="en-US" sz="5600" dirty="0"/>
          </a:p>
        </p:txBody>
      </p:sp>
      <p:sp>
        <p:nvSpPr>
          <p:cNvPr id="19" name="Text 15"/>
          <p:cNvSpPr/>
          <p:nvPr/>
        </p:nvSpPr>
        <p:spPr>
          <a:xfrm>
            <a:off x="7894930" y="297180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Группа по электробезопасности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7894930" y="3410712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Допуск к обязанностям — в порядке, установленном для электротехнического персонала.</a:t>
            </a:r>
            <a:endParaRPr lang="en-US" sz="1250" dirty="0"/>
          </a:p>
        </p:txBody>
      </p:sp>
      <p:sp>
        <p:nvSpPr>
          <p:cNvPr id="21" name="Shape 17"/>
          <p:cNvSpPr/>
          <p:nvPr/>
        </p:nvSpPr>
        <p:spPr>
          <a:xfrm>
            <a:off x="640080" y="4553712"/>
            <a:ext cx="11091672" cy="566928"/>
          </a:xfrm>
          <a:prstGeom prst="roundRect">
            <a:avLst>
              <a:gd name="adj" fmla="val 11290"/>
            </a:avLst>
          </a:prstGeom>
          <a:solidFill>
            <a:srgbClr val="EAF1FB"/>
          </a:solidFill>
          <a:ln/>
        </p:spPr>
      </p:sp>
      <p:sp>
        <p:nvSpPr>
          <p:cNvPr id="22" name="Text 18"/>
          <p:cNvSpPr/>
          <p:nvPr/>
        </p:nvSpPr>
        <p:spPr>
          <a:xfrm>
            <a:off x="914400" y="4553712"/>
            <a:ext cx="105430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52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Обратите внимание:  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специалисты по охране труда не относятся к электротехническому и электротехнологическому персоналу.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640080" y="629107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п. 2.3 ПОТЭЭ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Объём проверки знаний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600200" y="1024128"/>
            <a:ext cx="9951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Определяется по должности на основе перечней </a:t>
            </a:r>
            <a:r>
              <a:rPr lang="en-US" sz="1300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документов</a:t>
            </a:r>
            <a:r>
              <a:rPr lang="ru-RU" sz="1300" i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и должностных обязанностей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9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40080" y="1783080"/>
            <a:ext cx="10911535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60120" y="2057400"/>
            <a:ext cx="658368" cy="658368"/>
          </a:xfrm>
          <a:prstGeom prst="ellipse">
            <a:avLst/>
          </a:prstGeom>
          <a:solidFill>
            <a:srgbClr val="152044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96" y="2228576"/>
            <a:ext cx="316017" cy="31601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74520" y="1965960"/>
            <a:ext cx="32918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Перечни документов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303520" y="2039112"/>
            <a:ext cx="0" cy="694944"/>
          </a:xfrm>
          <a:prstGeom prst="line">
            <a:avLst/>
          </a:prstGeom>
          <a:noFill/>
          <a:ln w="12700">
            <a:solidFill>
              <a:srgbClr val="DCE5F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577840" y="1947672"/>
            <a:ext cx="5699455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Разрабатываются и утверждаются руководителем организации; </a:t>
            </a:r>
            <a:endParaRPr lang="ru-RU" sz="1300" dirty="0" smtClean="0">
              <a:solidFill>
                <a:srgbClr val="232A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5000"/>
              </a:lnSpc>
              <a:buNone/>
            </a:pP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работники 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должны быть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предварительно 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ними ознакомлены.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40080" y="3246120"/>
            <a:ext cx="10911535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960120" y="3520440"/>
            <a:ext cx="658368" cy="658368"/>
          </a:xfrm>
          <a:prstGeom prst="ellipse">
            <a:avLst/>
          </a:prstGeom>
          <a:solidFill>
            <a:srgbClr val="152044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296" y="3691616"/>
            <a:ext cx="316017" cy="31601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874520" y="3429000"/>
            <a:ext cx="32918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Объём по должности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5303520" y="3502152"/>
            <a:ext cx="0" cy="694944"/>
          </a:xfrm>
          <a:prstGeom prst="line">
            <a:avLst/>
          </a:prstGeom>
          <a:noFill/>
          <a:ln w="12700">
            <a:solidFill>
              <a:srgbClr val="DCE5F2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577840" y="3410712"/>
            <a:ext cx="5699455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Определяется на основании должностных обязанностей (трудовых функций) каждого работника.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640080" y="4709160"/>
            <a:ext cx="10911535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960120" y="4983480"/>
            <a:ext cx="658368" cy="658368"/>
          </a:xfrm>
          <a:prstGeom prst="ellipse">
            <a:avLst/>
          </a:prstGeom>
          <a:solidFill>
            <a:srgbClr val="152044"/>
          </a:solidFill>
          <a:ln/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296" y="5154656"/>
            <a:ext cx="316017" cy="316017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874520" y="4892040"/>
            <a:ext cx="32918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6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Приложение № 1 к ПОТЭЭ</a:t>
            </a:r>
            <a:endParaRPr lang="en-US" sz="1600" dirty="0"/>
          </a:p>
        </p:txBody>
      </p:sp>
      <p:sp>
        <p:nvSpPr>
          <p:cNvPr id="23" name="Shape 18"/>
          <p:cNvSpPr/>
          <p:nvPr/>
        </p:nvSpPr>
        <p:spPr>
          <a:xfrm>
            <a:off x="5303520" y="4965192"/>
            <a:ext cx="0" cy="694944"/>
          </a:xfrm>
          <a:prstGeom prst="line">
            <a:avLst/>
          </a:prstGeom>
          <a:noFill/>
          <a:ln w="12700">
            <a:solidFill>
              <a:srgbClr val="DCE5F2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5577840" y="4873752"/>
            <a:ext cx="5699455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Определены базовые требования к персоналу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минимального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стажа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работы </a:t>
            </a:r>
            <a:r>
              <a:rPr lang="ru-RU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электроустановках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</a:t>
            </a:r>
            <a:r>
              <a:rPr lang="en-US" sz="13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зависимости от группы и 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образования</a:t>
            </a:r>
            <a:r>
              <a:rPr lang="ru-RU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работника</a:t>
            </a:r>
            <a:r>
              <a:rPr lang="en-US" sz="13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25" name="Text 20"/>
          <p:cNvSpPr/>
          <p:nvPr/>
        </p:nvSpPr>
        <p:spPr>
          <a:xfrm>
            <a:off x="640080" y="629107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п. 41 ПРП; Приложение № 1 к ПОТЭЭ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Комиссия по проверке знаний организации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600200" y="1024128"/>
            <a:ext cx="9951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Постоянно действующие комиссии создаются распорядительными документами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9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40080" y="1783080"/>
            <a:ext cx="548640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14400" y="1984248"/>
            <a:ext cx="512064" cy="512064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537" y="2117385"/>
            <a:ext cx="245791" cy="24579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00200" y="1929384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Центральная комиссия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600200" y="2276856"/>
            <a:ext cx="4297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Постоянно действующая комиссия организации.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40080" y="2862072"/>
            <a:ext cx="548640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914400" y="3063240"/>
            <a:ext cx="512064" cy="512064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537" y="3196377"/>
            <a:ext cx="245791" cy="245791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600200" y="3008376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Комиссии филиалов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1600200" y="3355848"/>
            <a:ext cx="4297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Комиссии филиалов и представительств организации.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640080" y="40233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Иерархия комиссий определяется порядком работы с персоналом.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6583680" y="1783080"/>
            <a:ext cx="4967935" cy="1371600"/>
          </a:xfrm>
          <a:prstGeom prst="roundRect">
            <a:avLst>
              <a:gd name="adj" fmla="val 6000"/>
            </a:avLst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19" name="Text 15"/>
          <p:cNvSpPr/>
          <p:nvPr/>
        </p:nvSpPr>
        <p:spPr>
          <a:xfrm>
            <a:off x="6812280" y="1874520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C29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≥ 5</a:t>
            </a:r>
            <a:endParaRPr lang="en-US" sz="5200" dirty="0"/>
          </a:p>
        </p:txBody>
      </p:sp>
      <p:sp>
        <p:nvSpPr>
          <p:cNvPr id="20" name="Text 16"/>
          <p:cNvSpPr/>
          <p:nvPr/>
        </p:nvSpPr>
        <p:spPr>
          <a:xfrm>
            <a:off x="8435340" y="1790659"/>
            <a:ext cx="300197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человек в составе комиссии</a:t>
            </a:r>
            <a:endParaRPr lang="en-US" sz="1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включая председателя и </a:t>
            </a:r>
            <a:r>
              <a:rPr lang="ru-RU" sz="120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его </a:t>
            </a:r>
            <a:r>
              <a:rPr lang="en-US" sz="120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заместителя(</a:t>
            </a:r>
            <a:r>
              <a:rPr lang="en-US" sz="1200" dirty="0" err="1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ей</a:t>
            </a:r>
            <a:r>
              <a:rPr lang="en-US" sz="120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); </a:t>
            </a:r>
            <a:endParaRPr lang="ru-RU" sz="1200" dirty="0" smtClean="0">
              <a:solidFill>
                <a:srgbClr val="CFE0F7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5000"/>
              </a:lnSpc>
              <a:buNone/>
            </a:pPr>
            <a:endParaRPr lang="ru-RU" sz="1200" dirty="0">
              <a:solidFill>
                <a:srgbClr val="CFE0F7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lnSpc>
                <a:spcPct val="105000"/>
              </a:lnSpc>
              <a:buNone/>
            </a:pPr>
            <a:r>
              <a:rPr lang="en-US" sz="120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</a:t>
            </a:r>
            <a:r>
              <a:rPr lang="en-US" sz="1200" dirty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числа административно-технического </a:t>
            </a:r>
            <a:r>
              <a:rPr lang="en-US" sz="120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персонала</a:t>
            </a:r>
            <a:r>
              <a:rPr lang="ru-RU" sz="120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организации</a:t>
            </a:r>
            <a:r>
              <a:rPr lang="en-US" sz="1200" dirty="0" smtClean="0">
                <a:solidFill>
                  <a:srgbClr val="CFE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1" name="Shape 17"/>
          <p:cNvSpPr/>
          <p:nvPr/>
        </p:nvSpPr>
        <p:spPr>
          <a:xfrm>
            <a:off x="6583680" y="3337560"/>
            <a:ext cx="4967935" cy="1536192"/>
          </a:xfrm>
          <a:prstGeom prst="roundRect">
            <a:avLst>
              <a:gd name="adj" fmla="val 7200"/>
            </a:avLst>
          </a:prstGeom>
          <a:solidFill>
            <a:srgbClr val="EFE4C9"/>
          </a:solidFill>
          <a:ln/>
        </p:spPr>
      </p:sp>
      <p:sp>
        <p:nvSpPr>
          <p:cNvPr id="22" name="Shape 18"/>
          <p:cNvSpPr/>
          <p:nvPr/>
        </p:nvSpPr>
        <p:spPr>
          <a:xfrm>
            <a:off x="6839712" y="3566160"/>
            <a:ext cx="658368" cy="65836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888" y="3737336"/>
            <a:ext cx="316017" cy="316017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7612380" y="3337560"/>
            <a:ext cx="3824935" cy="1536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25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проверяет </a:t>
            </a:r>
            <a:r>
              <a:rPr lang="ru-RU" sz="1250" b="1" dirty="0" smtClean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</a:t>
            </a:r>
            <a:r>
              <a:rPr lang="en-US" sz="1250" b="1" dirty="0" smtClean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омисси</a:t>
            </a:r>
            <a:r>
              <a:rPr lang="ru-RU" sz="1250" b="1" dirty="0" smtClean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</a:t>
            </a:r>
            <a:r>
              <a:rPr lang="en-US" sz="1250" b="1" dirty="0" smtClean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 </a:t>
            </a:r>
            <a:endParaRPr lang="en-US" sz="1250" dirty="0"/>
          </a:p>
          <a:p>
            <a:pPr algn="just">
              <a:lnSpc>
                <a:spcPct val="103000"/>
              </a:lnSpc>
            </a:pPr>
            <a:r>
              <a:rPr lang="en-US" sz="125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председателя, заместителя и двух членов центральной комиссии проверяет руководитель (заместитель), прошедший </a:t>
            </a:r>
            <a:r>
              <a:rPr lang="en-US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аттестацию</a:t>
            </a: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в </a:t>
            </a:r>
            <a:r>
              <a:rPr lang="ru-RU" sz="125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сфере </a:t>
            </a: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электроэнергетики.</a:t>
            </a:r>
          </a:p>
          <a:p>
            <a:pPr>
              <a:lnSpc>
                <a:spcPct val="103000"/>
              </a:lnSpc>
            </a:pPr>
            <a:endParaRPr lang="ru-RU" sz="1250" dirty="0" smtClean="0">
              <a:solidFill>
                <a:srgbClr val="6E561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just">
              <a:lnSpc>
                <a:spcPct val="103000"/>
              </a:lnSpc>
            </a:pP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без присвоения </a:t>
            </a:r>
            <a:r>
              <a:rPr lang="ru-RU" sz="125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подтверждения) группы</a:t>
            </a:r>
            <a:b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электробезопасности</a:t>
            </a:r>
          </a:p>
        </p:txBody>
      </p:sp>
      <p:sp>
        <p:nvSpPr>
          <p:cNvPr id="25" name="Text 20"/>
          <p:cNvSpPr/>
          <p:nvPr/>
        </p:nvSpPr>
        <p:spPr>
          <a:xfrm>
            <a:off x="640080" y="629107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п. </a:t>
            </a:r>
            <a:r>
              <a:rPr lang="ru-RU" sz="1100" i="1" dirty="0" smtClean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– </a:t>
            </a:r>
            <a:r>
              <a:rPr lang="en-US" sz="1100" i="1" dirty="0" smtClean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r>
              <a:rPr lang="ru-RU" sz="1100" i="1" dirty="0" smtClean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п. 54</a:t>
            </a:r>
            <a:r>
              <a:rPr lang="en-US" sz="1100" i="1" dirty="0" smtClean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ПРП</a:t>
            </a:r>
            <a:endParaRPr lang="en-US" sz="1100" dirty="0"/>
          </a:p>
        </p:txBody>
      </p:sp>
      <p:sp>
        <p:nvSpPr>
          <p:cNvPr id="26" name="Shape 17"/>
          <p:cNvSpPr/>
          <p:nvPr/>
        </p:nvSpPr>
        <p:spPr>
          <a:xfrm>
            <a:off x="6575907" y="4965192"/>
            <a:ext cx="4967935" cy="1536192"/>
          </a:xfrm>
          <a:prstGeom prst="roundRect">
            <a:avLst>
              <a:gd name="adj" fmla="val 7200"/>
            </a:avLst>
          </a:prstGeom>
          <a:solidFill>
            <a:srgbClr val="EFE4C9"/>
          </a:solidFill>
          <a:ln/>
        </p:spPr>
      </p:sp>
      <p:sp>
        <p:nvSpPr>
          <p:cNvPr id="27" name="Shape 18"/>
          <p:cNvSpPr/>
          <p:nvPr/>
        </p:nvSpPr>
        <p:spPr>
          <a:xfrm>
            <a:off x="6839712" y="5050049"/>
            <a:ext cx="658368" cy="65836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5279" y="5221224"/>
            <a:ext cx="316017" cy="316017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7730566" y="4977302"/>
            <a:ext cx="3706749" cy="1517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3000"/>
              </a:lnSpc>
            </a:pPr>
            <a:r>
              <a:rPr lang="ru-RU" sz="1250" b="1" dirty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Присвоение </a:t>
            </a:r>
            <a:r>
              <a:rPr lang="ru-RU" sz="1250" b="1" dirty="0" smtClean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группы по электробезопасности</a:t>
            </a:r>
            <a:r>
              <a:rPr lang="en-US" sz="1250" b="1" dirty="0" smtClean="0">
                <a:solidFill>
                  <a:srgbClr val="8A6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 </a:t>
            </a:r>
            <a:endParaRPr lang="ru-RU" sz="1250" b="1" dirty="0" smtClean="0">
              <a:solidFill>
                <a:srgbClr val="8A6A1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3000"/>
              </a:lnSpc>
              <a:buNone/>
            </a:pPr>
            <a:endParaRPr lang="en-US" sz="1250" dirty="0"/>
          </a:p>
          <a:p>
            <a:pPr algn="just">
              <a:lnSpc>
                <a:spcPct val="103000"/>
              </a:lnSpc>
            </a:pP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председателю, заместителю </a:t>
            </a:r>
            <a:r>
              <a:rPr lang="ru-RU" sz="125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председателя и </a:t>
            </a: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членам </a:t>
            </a:r>
            <a:r>
              <a:rPr lang="ru-RU" sz="125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центральной </a:t>
            </a: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комиссии присваивается группа</a:t>
            </a:r>
            <a:b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</a:t>
            </a:r>
            <a:r>
              <a:rPr lang="ru-RU" sz="125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центральной постоянно действующей </a:t>
            </a: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комиссии</a:t>
            </a:r>
            <a:b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ru-RU" sz="1250" dirty="0" smtClean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</a:t>
            </a:r>
            <a:r>
              <a:rPr lang="ru-RU" sz="1250" dirty="0">
                <a:solidFill>
                  <a:srgbClr val="6E56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проверке знаний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12"/>
          <p:cNvSpPr/>
          <p:nvPr/>
        </p:nvSpPr>
        <p:spPr>
          <a:xfrm>
            <a:off x="3533333" y="1827809"/>
            <a:ext cx="2350008" cy="3633875"/>
          </a:xfrm>
          <a:prstGeom prst="roundRect">
            <a:avLst>
              <a:gd name="adj" fmla="val 24096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44" name="Shape 12"/>
          <p:cNvSpPr/>
          <p:nvPr/>
        </p:nvSpPr>
        <p:spPr>
          <a:xfrm>
            <a:off x="685800" y="1828800"/>
            <a:ext cx="2350008" cy="3633875"/>
          </a:xfrm>
          <a:prstGeom prst="roundRect">
            <a:avLst>
              <a:gd name="adj" fmla="val 24096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42" name="Shape 12"/>
          <p:cNvSpPr/>
          <p:nvPr/>
        </p:nvSpPr>
        <p:spPr>
          <a:xfrm>
            <a:off x="6342993" y="1828800"/>
            <a:ext cx="2350008" cy="3633875"/>
          </a:xfrm>
          <a:prstGeom prst="roundRect">
            <a:avLst>
              <a:gd name="adj" fmla="val 24096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41" name="Shape 12"/>
          <p:cNvSpPr/>
          <p:nvPr/>
        </p:nvSpPr>
        <p:spPr>
          <a:xfrm>
            <a:off x="9176337" y="1827810"/>
            <a:ext cx="2350008" cy="3633875"/>
          </a:xfrm>
          <a:prstGeom prst="roundRect">
            <a:avLst>
              <a:gd name="adj" fmla="val 24096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2" name="Shape 0"/>
          <p:cNvSpPr/>
          <p:nvPr/>
        </p:nvSpPr>
        <p:spPr>
          <a:xfrm>
            <a:off x="640080" y="502920"/>
            <a:ext cx="786384" cy="786384"/>
          </a:xfrm>
          <a:prstGeom prst="ellipse">
            <a:avLst/>
          </a:prstGeom>
          <a:solidFill>
            <a:srgbClr val="152044"/>
          </a:solidFill>
          <a:ln/>
          <a:effectLst>
            <a:outerShdw blurRad="114300" dist="38100" dir="5400000" algn="bl" rotWithShape="0">
              <a:srgbClr val="1A2340">
                <a:alpha val="16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40080" y="502920"/>
            <a:ext cx="786384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5141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Проведение проверки знаний в организации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1600200" y="1024128"/>
            <a:ext cx="9951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Порядок проведения и оформление результата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271455" y="5029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9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387145" y="2119349"/>
            <a:ext cx="960120" cy="96012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195" y="2360742"/>
            <a:ext cx="460858" cy="460858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2468880" y="1965960"/>
            <a:ext cx="457200" cy="457200"/>
          </a:xfrm>
          <a:prstGeom prst="ellipse">
            <a:avLst/>
          </a:prstGeom>
          <a:solidFill>
            <a:srgbClr val="C29A4A"/>
          </a:solidFill>
          <a:ln/>
        </p:spPr>
      </p:sp>
      <p:sp>
        <p:nvSpPr>
          <p:cNvPr id="11" name="Text 8"/>
          <p:cNvSpPr/>
          <p:nvPr/>
        </p:nvSpPr>
        <p:spPr>
          <a:xfrm>
            <a:off x="2468880" y="1965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39114" y="3703320"/>
            <a:ext cx="1729945" cy="1502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200" dirty="0" err="1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Присутствуют</a:t>
            </a:r>
            <a:r>
              <a:rPr lang="en-US" sz="12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ru-RU" sz="1200" dirty="0" smtClean="0">
              <a:solidFill>
                <a:srgbClr val="232A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lnSpc>
                <a:spcPct val="103000"/>
              </a:lnSpc>
              <a:buNone/>
            </a:pPr>
            <a:r>
              <a:rPr lang="en-US" sz="1200" dirty="0" err="1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</a:t>
            </a:r>
            <a:r>
              <a:rPr lang="en-US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менее 3 членов: председатель (заместитель) и не менее 2 </a:t>
            </a:r>
            <a:r>
              <a:rPr lang="en-US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членов</a:t>
            </a:r>
            <a:r>
              <a:rPr lang="ru-RU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комиссии</a:t>
            </a:r>
            <a:r>
              <a:rPr lang="en-US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117481" y="3197350"/>
            <a:ext cx="320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16" name="Shape 13"/>
          <p:cNvSpPr/>
          <p:nvPr/>
        </p:nvSpPr>
        <p:spPr>
          <a:xfrm>
            <a:off x="4268128" y="2119349"/>
            <a:ext cx="960120" cy="96012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759" y="2368980"/>
            <a:ext cx="460858" cy="460858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5298121" y="1965960"/>
            <a:ext cx="457200" cy="457200"/>
          </a:xfrm>
          <a:prstGeom prst="ellipse">
            <a:avLst/>
          </a:prstGeom>
          <a:solidFill>
            <a:srgbClr val="C29A4A"/>
          </a:solidFill>
          <a:ln/>
        </p:spPr>
      </p:sp>
      <p:sp>
        <p:nvSpPr>
          <p:cNvPr id="19" name="Text 15"/>
          <p:cNvSpPr/>
          <p:nvPr/>
        </p:nvSpPr>
        <p:spPr>
          <a:xfrm>
            <a:off x="5298121" y="1965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21" name="Text 17"/>
          <p:cNvSpPr/>
          <p:nvPr/>
        </p:nvSpPr>
        <p:spPr>
          <a:xfrm>
            <a:off x="3758184" y="3703320"/>
            <a:ext cx="1835308" cy="1344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2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Проверка знаний каждого работника проводится индивидуально.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7035348" y="2116135"/>
            <a:ext cx="960120" cy="96012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4979" y="2365766"/>
            <a:ext cx="460858" cy="460858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6371004" y="3224207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Автоэкзаменатор</a:t>
            </a:r>
            <a:endParaRPr lang="en-US" sz="1500" dirty="0"/>
          </a:p>
        </p:txBody>
      </p:sp>
      <p:sp>
        <p:nvSpPr>
          <p:cNvPr id="29" name="Text 24"/>
          <p:cNvSpPr/>
          <p:nvPr/>
        </p:nvSpPr>
        <p:spPr>
          <a:xfrm>
            <a:off x="6598508" y="3703320"/>
            <a:ext cx="1832261" cy="1417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2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Допускается ПО; </a:t>
            </a:r>
            <a:endParaRPr lang="ru-RU" sz="1200" dirty="0" smtClean="0">
              <a:solidFill>
                <a:srgbClr val="232A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lnSpc>
                <a:spcPct val="103000"/>
              </a:lnSpc>
              <a:buNone/>
            </a:pPr>
            <a:r>
              <a:rPr lang="en-US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 </a:t>
            </a:r>
            <a:r>
              <a:rPr lang="en-US" sz="12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неудовлетворительной оценке итог — по устному опросу.</a:t>
            </a:r>
            <a:endParaRPr lang="en-US" sz="1200" dirty="0"/>
          </a:p>
        </p:txBody>
      </p:sp>
      <p:sp>
        <p:nvSpPr>
          <p:cNvPr id="32" name="Shape 27"/>
          <p:cNvSpPr/>
          <p:nvPr/>
        </p:nvSpPr>
        <p:spPr>
          <a:xfrm>
            <a:off x="9917204" y="2116135"/>
            <a:ext cx="960120" cy="960120"/>
          </a:xfrm>
          <a:prstGeom prst="ellipse">
            <a:avLst/>
          </a:prstGeom>
          <a:solidFill>
            <a:srgbClr val="EAF1FB"/>
          </a:solidFill>
          <a:ln/>
        </p:spPr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6835" y="2365766"/>
            <a:ext cx="460858" cy="460858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9199197" y="3265930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endParaRPr lang="en-US" sz="1500" dirty="0"/>
          </a:p>
        </p:txBody>
      </p:sp>
      <p:sp>
        <p:nvSpPr>
          <p:cNvPr id="37" name="Text 31"/>
          <p:cNvSpPr/>
          <p:nvPr/>
        </p:nvSpPr>
        <p:spPr>
          <a:xfrm>
            <a:off x="9427464" y="3703319"/>
            <a:ext cx="1920240" cy="1651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3000"/>
              </a:lnSpc>
              <a:buNone/>
            </a:pPr>
            <a:r>
              <a:rPr lang="en-US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Протокол</a:t>
            </a:r>
            <a:r>
              <a:rPr lang="ru-RU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проверки знаний (индивидуальный/общий)</a:t>
            </a:r>
            <a:r>
              <a:rPr lang="en-US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ru-RU" sz="1200" dirty="0" smtClean="0">
              <a:solidFill>
                <a:srgbClr val="232A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>
              <a:lnSpc>
                <a:spcPct val="103000"/>
              </a:lnSpc>
            </a:pPr>
            <a:r>
              <a:rPr lang="en-US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запись </a:t>
            </a:r>
            <a:r>
              <a:rPr lang="en-US" sz="12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журнале учёта </a:t>
            </a:r>
            <a:r>
              <a:rPr lang="ru-RU" sz="12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проверки знаний </a:t>
            </a:r>
            <a:endParaRPr lang="ru-RU" sz="1200" dirty="0" smtClean="0">
              <a:solidFill>
                <a:srgbClr val="232A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>
              <a:lnSpc>
                <a:spcPct val="103000"/>
              </a:lnSpc>
            </a:pPr>
            <a:r>
              <a:rPr lang="en-US" sz="1200" dirty="0" smtClean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</a:t>
            </a:r>
            <a:r>
              <a:rPr lang="en-US" sz="1200" dirty="0">
                <a:solidFill>
                  <a:srgbClr val="232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выдача удостоверения.</a:t>
            </a:r>
            <a:endParaRPr lang="en-US" sz="1200" dirty="0"/>
          </a:p>
        </p:txBody>
      </p:sp>
      <p:sp>
        <p:nvSpPr>
          <p:cNvPr id="38" name="Text 32"/>
          <p:cNvSpPr/>
          <p:nvPr/>
        </p:nvSpPr>
        <p:spPr>
          <a:xfrm>
            <a:off x="640080" y="6083476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i="1" dirty="0" err="1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</a:t>
            </a: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п. </a:t>
            </a:r>
            <a:r>
              <a:rPr lang="ru-RU" sz="1100" i="1" dirty="0" smtClean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54, п. 57, п. 60, п. 61</a:t>
            </a:r>
            <a:r>
              <a:rPr lang="en-US" sz="1100" i="1" dirty="0" smtClean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i="1" dirty="0">
                <a:solidFill>
                  <a:srgbClr val="6A73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ПРП</a:t>
            </a:r>
            <a:endParaRPr lang="en-US" sz="1100" dirty="0"/>
          </a:p>
        </p:txBody>
      </p:sp>
      <p:sp>
        <p:nvSpPr>
          <p:cNvPr id="45" name="Shape 14"/>
          <p:cNvSpPr/>
          <p:nvPr/>
        </p:nvSpPr>
        <p:spPr>
          <a:xfrm>
            <a:off x="8120362" y="1965960"/>
            <a:ext cx="457200" cy="457200"/>
          </a:xfrm>
          <a:prstGeom prst="ellipse">
            <a:avLst/>
          </a:prstGeom>
          <a:solidFill>
            <a:srgbClr val="C29A4A"/>
          </a:solidFill>
          <a:ln/>
        </p:spPr>
      </p:sp>
      <p:sp>
        <p:nvSpPr>
          <p:cNvPr id="46" name="Text 15"/>
          <p:cNvSpPr/>
          <p:nvPr/>
        </p:nvSpPr>
        <p:spPr>
          <a:xfrm>
            <a:off x="8120362" y="1965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3</a:t>
            </a:r>
            <a:endParaRPr lang="en-US" sz="1600" dirty="0"/>
          </a:p>
        </p:txBody>
      </p:sp>
      <p:sp>
        <p:nvSpPr>
          <p:cNvPr id="47" name="Shape 14"/>
          <p:cNvSpPr/>
          <p:nvPr/>
        </p:nvSpPr>
        <p:spPr>
          <a:xfrm>
            <a:off x="10965361" y="1965960"/>
            <a:ext cx="457200" cy="457200"/>
          </a:xfrm>
          <a:prstGeom prst="ellipse">
            <a:avLst/>
          </a:prstGeom>
          <a:solidFill>
            <a:srgbClr val="C29A4A"/>
          </a:solidFill>
          <a:ln/>
        </p:spPr>
      </p:sp>
      <p:sp>
        <p:nvSpPr>
          <p:cNvPr id="48" name="Text 15"/>
          <p:cNvSpPr/>
          <p:nvPr/>
        </p:nvSpPr>
        <p:spPr>
          <a:xfrm>
            <a:off x="10965361" y="1965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4</a:t>
            </a:r>
            <a:endParaRPr lang="en-US" sz="1600" dirty="0"/>
          </a:p>
        </p:txBody>
      </p:sp>
      <p:sp>
        <p:nvSpPr>
          <p:cNvPr id="49" name="Text 11"/>
          <p:cNvSpPr/>
          <p:nvPr/>
        </p:nvSpPr>
        <p:spPr>
          <a:xfrm>
            <a:off x="5950807" y="3195948"/>
            <a:ext cx="320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50" name="Text 11"/>
          <p:cNvSpPr/>
          <p:nvPr/>
        </p:nvSpPr>
        <p:spPr>
          <a:xfrm>
            <a:off x="8760485" y="3197350"/>
            <a:ext cx="320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 smtClean="0">
                <a:solidFill>
                  <a:srgbClr val="C29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51" name="Text 23"/>
          <p:cNvSpPr/>
          <p:nvPr/>
        </p:nvSpPr>
        <p:spPr>
          <a:xfrm>
            <a:off x="9220319" y="3215509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ru-RU" sz="1500" b="1" dirty="0" smtClean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Оформление</a:t>
            </a:r>
            <a:endParaRPr lang="en-US" sz="1500" dirty="0"/>
          </a:p>
        </p:txBody>
      </p:sp>
      <p:sp>
        <p:nvSpPr>
          <p:cNvPr id="52" name="Text 23"/>
          <p:cNvSpPr/>
          <p:nvPr/>
        </p:nvSpPr>
        <p:spPr>
          <a:xfrm>
            <a:off x="3632514" y="3224207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ru-RU" sz="1500" b="1" dirty="0" smtClean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Индивидуально</a:t>
            </a:r>
            <a:endParaRPr lang="en-US" sz="1500" dirty="0"/>
          </a:p>
        </p:txBody>
      </p:sp>
      <p:sp>
        <p:nvSpPr>
          <p:cNvPr id="53" name="Text 23"/>
          <p:cNvSpPr/>
          <p:nvPr/>
        </p:nvSpPr>
        <p:spPr>
          <a:xfrm>
            <a:off x="699060" y="3195625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5000"/>
              </a:lnSpc>
            </a:pPr>
            <a:r>
              <a:rPr lang="en-US" sz="1500" b="1" dirty="0" err="1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Кворум</a:t>
            </a:r>
            <a:r>
              <a:rPr lang="en-US" sz="1500" b="1" dirty="0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500" b="1" dirty="0" err="1">
                <a:solidFill>
                  <a:srgbClr val="1520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комиссии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923</Words>
  <Application>Microsoft Office PowerPoint</Application>
  <PresentationFormat>Широкоэкранный</PresentationFormat>
  <Paragraphs>165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комиссий по проверке знаний в электроэнергетике</dc:title>
  <dc:subject>PptxGenJS Presentation</dc:subject>
  <dc:creator>Ростехнадзор</dc:creator>
  <cp:lastModifiedBy>Жиганова Наталья Николаевна</cp:lastModifiedBy>
  <cp:revision>16</cp:revision>
  <dcterms:created xsi:type="dcterms:W3CDTF">2026-06-24T11:31:40Z</dcterms:created>
  <dcterms:modified xsi:type="dcterms:W3CDTF">2026-06-30T08:12:25Z</dcterms:modified>
</cp:coreProperties>
</file>