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9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7" r:id="rId12"/>
    <p:sldId id="288" r:id="rId13"/>
    <p:sldId id="276" r:id="rId14"/>
    <p:sldId id="274" r:id="rId15"/>
    <p:sldId id="289" r:id="rId16"/>
    <p:sldId id="270" r:id="rId17"/>
    <p:sldId id="271" r:id="rId18"/>
  </p:sldIdLst>
  <p:sldSz cx="12192000" cy="6858000"/>
  <p:notesSz cx="6797675" cy="9928225"/>
  <p:embeddedFontLst>
    <p:embeddedFont>
      <p:font typeface="Aptos" panose="020B0604020202020204" charset="0"/>
      <p:regular r:id="rId20"/>
    </p:embeddedFont>
    <p:embeddedFont>
      <p:font typeface="Microsoft Sans Serif" panose="020B0604020202020204" pitchFamily="34" charset="0"/>
      <p:regular r:id="rId21"/>
    </p:embeddedFont>
    <p:embeddedFont>
      <p:font typeface="Akrobat Black" panose="020B0604020202020204" charset="-52"/>
      <p:bold r:id="rId22"/>
    </p:embeddedFont>
    <p:embeddedFont>
      <p:font typeface="Akrobat ExtraBold" panose="020B0604020202020204" charset="-52"/>
      <p:bold r:id="rId23"/>
    </p:embeddedFont>
    <p:embeddedFont>
      <p:font typeface="Aptos Display" panose="020B0604020202020204" charset="0"/>
      <p:bold r:id="rId24"/>
    </p:embeddedFont>
    <p:embeddedFont>
      <p:font typeface="Akrobat SemiBold" panose="020B0604020202020204" charset="-52"/>
      <p:bold r:id="rId25"/>
    </p:embeddedFont>
    <p:embeddedFont>
      <p:font typeface="Akrobat Bold" panose="00000800000000000000" charset="-52"/>
      <p:bold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C"/>
    <a:srgbClr val="B5D2EA"/>
    <a:srgbClr val="AECEE8"/>
    <a:srgbClr val="0876A0"/>
    <a:srgbClr val="097BA7"/>
    <a:srgbClr val="85BAE0"/>
    <a:srgbClr val="6AB0DC"/>
    <a:srgbClr val="0D94C7"/>
    <a:srgbClr val="0C8BBC"/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1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228"/>
        <p:guide pos="3840"/>
        <p:guide pos="370"/>
        <p:guide pos="7310"/>
        <p:guide orient="horz" pos="278"/>
        <p:guide orient="horz" pos="406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krobat Bold" panose="00000800000000000000" charset="-52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Akrobat Bold" panose="00000800000000000000" charset="-52"/>
              </a:rPr>
              <a:t>выявлено нарушений</a:t>
            </a:r>
          </a:p>
        </c:rich>
      </c:tx>
      <c:layout>
        <c:manualLayout>
          <c:xMode val="edge"/>
          <c:yMode val="edge"/>
          <c:x val="0.36062381750734612"/>
          <c:y val="0.53192920344694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krobat Bold" panose="0000080000000000000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2-4CBF-A36F-8AAC76DEB313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82-4CBF-A36F-8AAC76DEB313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постоянный надзор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</c:v>
                </c:pt>
                <c:pt idx="1">
                  <c:v>58</c:v>
                </c:pt>
                <c:pt idx="2">
                  <c:v>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82-4CBF-A36F-8AAC76DEB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92-47A7-8956-1A6C4AB0C6D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92-47A7-8956-1A6C4AB0C6DD}"/>
              </c:ext>
            </c:extLst>
          </c:dPt>
          <c:dPt>
            <c:idx val="2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92-47A7-8956-1A6C4AB0C6D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92-47A7-8956-1A6C4AB0C6DD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92-47A7-8956-1A6C4AB0C6DD}"/>
              </c:ext>
            </c:extLst>
          </c:dPt>
          <c:cat>
            <c:strRef>
              <c:f>Лист1!$A$2:$A$6</c:f>
              <c:strCache>
                <c:ptCount val="5"/>
                <c:pt idx="0">
                  <c:v>Предостережения</c:v>
                </c:pt>
                <c:pt idx="1">
                  <c:v>визиты</c:v>
                </c:pt>
                <c:pt idx="2">
                  <c:v>информирование</c:v>
                </c:pt>
                <c:pt idx="3">
                  <c:v>консультирование</c:v>
                </c:pt>
                <c:pt idx="4">
                  <c:v>добросовестность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</c:v>
                </c:pt>
                <c:pt idx="1">
                  <c:v>11</c:v>
                </c:pt>
                <c:pt idx="2">
                  <c:v>17</c:v>
                </c:pt>
                <c:pt idx="3">
                  <c:v>55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92-47A7-8956-1A6C4AB0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0.69392</cdr:x>
      <cdr:y>0.14741</cdr:y>
    </cdr:from>
    <cdr:to>
      <cdr:x>0.93442</cdr:x>
      <cdr:y>0.26854</cdr:y>
    </cdr:to>
    <cdr:sp macro="" textlink="">
      <cdr:nvSpPr>
        <cdr:cNvPr id="2" name="TextBox 33">
          <a:extLst xmlns:a="http://schemas.openxmlformats.org/drawingml/2006/main">
            <a:ext uri="{FF2B5EF4-FFF2-40B4-BE49-F238E27FC236}">
              <a16:creationId xmlns:a16="http://schemas.microsoft.com/office/drawing/2014/main" xmlns="" id="{74F0226D-BF47-FEA6-CF18-F18F198E0C05}"/>
            </a:ext>
          </a:extLst>
        </cdr:cNvPr>
        <cdr:cNvSpPr txBox="1"/>
      </cdr:nvSpPr>
      <cdr:spPr>
        <a:xfrm xmlns:a="http://schemas.openxmlformats.org/drawingml/2006/main">
          <a:off x="4869909" y="674168"/>
          <a:ext cx="168783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solidFill>
                <a:schemeClr val="tx2">
                  <a:lumMod val="50000"/>
                  <a:lumOff val="50000"/>
                </a:schemeClr>
              </a:solidFill>
              <a:latin typeface="Akrobat Bold" panose="00000800000000000000" charset="-52"/>
            </a:rPr>
            <a:t>155 нарушений</a:t>
          </a:r>
        </a:p>
        <a:p xmlns:a="http://schemas.openxmlformats.org/drawingml/2006/main">
          <a:r>
            <a:rPr lang="ru-RU" sz="1500" dirty="0">
              <a:solidFill>
                <a:schemeClr val="tx2">
                  <a:lumMod val="50000"/>
                  <a:lumOff val="50000"/>
                </a:schemeClr>
              </a:solidFill>
              <a:latin typeface="Akrobat Bold" panose="00000800000000000000" charset="-52"/>
            </a:rPr>
            <a:t>плановые проверки</a:t>
          </a:r>
        </a:p>
      </cdr:txBody>
    </cdr:sp>
  </cdr:relSizeAnchor>
  <cdr:relSizeAnchor xmlns:cdr="http://schemas.openxmlformats.org/drawingml/2006/chartDrawing">
    <cdr:from>
      <cdr:x>0.7414</cdr:x>
      <cdr:y>0.72551</cdr:y>
    </cdr:from>
    <cdr:to>
      <cdr:x>0.9819</cdr:x>
      <cdr:y>0.89711</cdr:y>
    </cdr:to>
    <cdr:sp macro="" textlink="">
      <cdr:nvSpPr>
        <cdr:cNvPr id="3" name="TextBox 33">
          <a:extLst xmlns:a="http://schemas.openxmlformats.org/drawingml/2006/main">
            <a:ext uri="{FF2B5EF4-FFF2-40B4-BE49-F238E27FC236}">
              <a16:creationId xmlns:a16="http://schemas.microsoft.com/office/drawing/2014/main" xmlns="" id="{C8064DCD-EF95-B29D-7888-F452EA49E960}"/>
            </a:ext>
          </a:extLst>
        </cdr:cNvPr>
        <cdr:cNvSpPr txBox="1"/>
      </cdr:nvSpPr>
      <cdr:spPr>
        <a:xfrm xmlns:a="http://schemas.openxmlformats.org/drawingml/2006/main">
          <a:off x="5203176" y="3318159"/>
          <a:ext cx="1687835" cy="7848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solidFill>
                <a:schemeClr val="tx2">
                  <a:lumMod val="50000"/>
                  <a:lumOff val="50000"/>
                </a:schemeClr>
              </a:solidFill>
              <a:latin typeface="Akrobat Bold" panose="00000800000000000000" charset="-52"/>
            </a:rPr>
            <a:t>58 нарушений</a:t>
          </a:r>
        </a:p>
        <a:p xmlns:a="http://schemas.openxmlformats.org/drawingml/2006/main">
          <a:r>
            <a:rPr lang="ru-RU" sz="1500" dirty="0">
              <a:solidFill>
                <a:schemeClr val="tx2">
                  <a:lumMod val="50000"/>
                  <a:lumOff val="50000"/>
                </a:schemeClr>
              </a:solidFill>
              <a:latin typeface="Akrobat Bold" panose="00000800000000000000" charset="-52"/>
            </a:rPr>
            <a:t>внеплановые проверки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2BE1E29-E72D-498B-876D-AC589E80822B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81347F2C-B996-48FB-BC3D-1237ECF0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3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7F2C-B996-48FB-BC3D-1237ECF083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4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7F2C-B996-48FB-BC3D-1237ECF083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9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7F2C-B996-48FB-BC3D-1237ECF083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4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14C8CC-3587-26BC-8B74-762559FA6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56C300-A1ED-6A2D-E574-B59EC296B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E2133B-1EC8-C708-A1F6-133758A4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2C9ADE-7E31-0F40-E07E-C928438B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E2E739-8C44-E78B-46D6-E55B6144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3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ECF3EA-0BFF-BC3D-5A6E-84C40FE3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069F79-A752-7CEE-C9BF-BA011BA6C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83C9CA-4FA4-3E4B-A6DF-B3C433B3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5F5471-7195-4074-2CC7-5F6ACE00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44FA2A-243E-F52C-0C73-E1A8A29E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F140BCA-688E-F26A-875F-A21750745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625536-924C-2235-8C18-73931BE52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BE7C1A-6835-0913-BC4F-AF5CAF91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21B2E0-A64C-FB3C-4383-A2AC8626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4AD52D-07AB-6838-ABE2-D996FC65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7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3872E-38E4-1BB4-2518-779BB4CE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E4442B-B22B-29E5-8099-4CB6D542D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FBC1DF-7EDE-7635-0E7F-0F7F1275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EF5533-5ADA-2446-8D91-D1D7C35D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841B1E-3B2A-EEDF-7AD9-A37134BF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5AA374-F100-98A1-3294-FF536F27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0190A3-B2A0-E39E-0C70-B10EB371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C62121-1C7C-C24F-17CF-F5F3609F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6080CD-B627-2737-BF0D-4060A074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F0C767-7064-AB5F-0BC1-9F88C3D1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31ED70-7959-B802-E612-B688E5BD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C940DE-88A0-A125-6A66-69D48D73A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C1FBD04-7823-0136-78B5-35D3F4C7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EA318F-977A-D204-04D9-13DF79A2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607B7A-6643-CC56-AF87-F9062527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3E161B-0E17-8F8C-5E30-A3862C5D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89785-2C33-7D65-79DC-6BDD6083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9D88BD-E04A-E04F-4086-1E7DCCE0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6B7449-8399-20AF-B416-3E12E128D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F050A7-8374-8306-F788-70EC7D592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777180-594D-240E-3229-36F664F0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AF29DCB-A367-0824-2AE9-1352EBE6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609298F-5327-DB95-38D3-D480A626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2DF9744-87E8-DCA6-529E-85F0BE27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6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C81C0-7B61-399B-CD03-41F2A9C8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810C7E3-FA18-FE0D-65EF-9A1096A0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8E996E9-6C5F-F37F-D23A-76AA6944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1BCD8B4-DB8A-3DD7-3144-896A0055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7AB0A0B-F4CD-A077-3928-7A50DC4F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4E561F8-4364-29C1-53FC-7EB2CE5B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69A8C30-61D3-F4B3-0D87-01D6C655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401CAD-48A7-58BC-B49F-556D8E5C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20C629-6604-0F5E-D247-6E6918FC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792915-0603-061E-E3D7-9FAD97198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CA24E2-737A-AC4A-989D-84DD3AF5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1F8DCC-ACF4-9E15-4C99-4E08E45A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BB5CE4-FFC7-5A53-BE6A-CEF16B7A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B1861A-3C5D-FF57-5326-7675D799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DFBD74-686D-579D-B17C-777E545D1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8ECAB08-27F0-1C39-DD5B-3FF1D86D4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18CEFE-336F-E053-4608-48BE8CBE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B35F92-2992-0CDB-A128-3AB72E45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1BE677-A745-D7E2-9756-4F9A5DA6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1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C3E35C-CE26-5CE1-DCD5-B31B55D3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63011F-1499-1C88-04FD-85A7689F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C8A0A7-738D-38D9-2EEA-F117D40C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E5CE7-A6D9-43A7-85E1-E490195D5BC3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463BF3-9CB3-B8B2-C27A-17430FA93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9F318C-C9B1-3D6A-0B21-501EFA169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EC5DE-161F-4BA4-B991-B6729AEB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al.gosnadzo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11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s.gosuslugi.ru/land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строительство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15027409-CCBF-82D6-AE73-7FF865039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08154"/>
            <a:ext cx="12192000" cy="69661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C4A1FB4-EFF6-E18A-2C60-336048487CC8}"/>
              </a:ext>
            </a:extLst>
          </p:cNvPr>
          <p:cNvSpPr/>
          <p:nvPr/>
        </p:nvSpPr>
        <p:spPr>
          <a:xfrm>
            <a:off x="0" y="-108154"/>
            <a:ext cx="12192000" cy="6966154"/>
          </a:xfrm>
          <a:prstGeom prst="rect">
            <a:avLst/>
          </a:prstGeom>
          <a:gradFill flip="none" rotWithShape="1">
            <a:gsLst>
              <a:gs pos="46000">
                <a:srgbClr val="0069AC"/>
              </a:gs>
              <a:gs pos="100000">
                <a:srgbClr val="0069A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408241-743E-BDA8-7B75-4684662959B4}"/>
              </a:ext>
            </a:extLst>
          </p:cNvPr>
          <p:cNvSpPr txBox="1"/>
          <p:nvPr/>
        </p:nvSpPr>
        <p:spPr>
          <a:xfrm>
            <a:off x="707268" y="2673691"/>
            <a:ext cx="8141766" cy="129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4400" dirty="0">
                <a:solidFill>
                  <a:schemeClr val="bg1"/>
                </a:solidFill>
                <a:latin typeface="Akrobat Black" panose="00000A00000000000000" pitchFamily="2" charset="-52"/>
              </a:rPr>
              <a:t>Северо-Уральское управление Ростехнадзора:</a:t>
            </a:r>
          </a:p>
        </p:txBody>
      </p:sp>
      <p:pic>
        <p:nvPicPr>
          <p:cNvPr id="3" name="Рисунок 2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2E18C42F-C839-F1E5-3275-BD0882CE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481780" y="283584"/>
            <a:ext cx="2074608" cy="1943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E627E8-6775-7EBF-F627-B4147F013F41}"/>
              </a:ext>
            </a:extLst>
          </p:cNvPr>
          <p:cNvSpPr txBox="1"/>
          <p:nvPr/>
        </p:nvSpPr>
        <p:spPr>
          <a:xfrm>
            <a:off x="707268" y="3997003"/>
            <a:ext cx="10679144" cy="133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100" dirty="0" smtClean="0">
                <a:solidFill>
                  <a:schemeClr val="bg1"/>
                </a:solidFill>
                <a:latin typeface="Akrobat Black" panose="00000A00000000000000" pitchFamily="2" charset="-52"/>
              </a:rPr>
              <a:t>Доклад о правоприменительной практике при осуществлении</a:t>
            </a:r>
            <a:endParaRPr lang="ru-RU" sz="3100" dirty="0">
              <a:solidFill>
                <a:schemeClr val="bg1"/>
              </a:solidFill>
              <a:latin typeface="Akrobat Black" panose="00000A00000000000000" pitchFamily="2" charset="-52"/>
            </a:endParaRPr>
          </a:p>
          <a:p>
            <a:pPr>
              <a:lnSpc>
                <a:spcPts val="3200"/>
              </a:lnSpc>
            </a:pPr>
            <a:r>
              <a:rPr lang="ru-RU" sz="3100" dirty="0" smtClean="0">
                <a:solidFill>
                  <a:schemeClr val="bg1"/>
                </a:solidFill>
                <a:latin typeface="Akrobat Black" panose="00000A00000000000000" pitchFamily="2" charset="-52"/>
              </a:rPr>
              <a:t>Федерального государственного надзора в области промышленной безопасности за 3 месяца 2026 года</a:t>
            </a:r>
            <a:endParaRPr lang="ru-RU" sz="3100" dirty="0">
              <a:solidFill>
                <a:schemeClr val="bg1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FE2B9F-F5CA-4B92-041C-1118006C0764}"/>
              </a:ext>
            </a:extLst>
          </p:cNvPr>
          <p:cNvSpPr txBox="1"/>
          <p:nvPr/>
        </p:nvSpPr>
        <p:spPr>
          <a:xfrm>
            <a:off x="707268" y="6066648"/>
            <a:ext cx="155067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Сургут</a:t>
            </a:r>
            <a:r>
              <a:rPr lang="ru-RU" smtClean="0">
                <a:solidFill>
                  <a:schemeClr val="bg1"/>
                </a:solidFill>
                <a:latin typeface="Akrobat ExtraBold" panose="00000900000000000000" pitchFamily="2" charset="-52"/>
              </a:rPr>
              <a:t>, 2026</a:t>
            </a:r>
            <a:endParaRPr lang="ru-RU" dirty="0">
              <a:solidFill>
                <a:schemeClr val="bg1"/>
              </a:solidFill>
              <a:latin typeface="Akrobat ExtraBold" panose="000009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41492F-C958-D45C-F803-0B41BCBADD24}"/>
              </a:ext>
            </a:extLst>
          </p:cNvPr>
          <p:cNvSpPr txBox="1"/>
          <p:nvPr/>
        </p:nvSpPr>
        <p:spPr>
          <a:xfrm>
            <a:off x="7707835" y="5309566"/>
            <a:ext cx="3896790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ru-RU" dirty="0" smtClean="0">
              <a:solidFill>
                <a:schemeClr val="bg1"/>
              </a:solidFill>
              <a:latin typeface="Akrobat SemiBold" panose="00000700000000000000" pitchFamily="2" charset="-52"/>
            </a:endParaRPr>
          </a:p>
          <a:p>
            <a:pPr>
              <a:lnSpc>
                <a:spcPts val="3200"/>
              </a:lnSpc>
            </a:pPr>
            <a:r>
              <a:rPr lang="ru-RU" dirty="0" smtClean="0">
                <a:solidFill>
                  <a:schemeClr val="bg1"/>
                </a:solidFill>
                <a:latin typeface="Akrobat SemiBold" panose="00000700000000000000" pitchFamily="2" charset="-52"/>
              </a:rPr>
              <a:t>Докладчик: Чирятьев Иван Александрович</a:t>
            </a:r>
            <a:endParaRPr lang="ru-RU" dirty="0">
              <a:solidFill>
                <a:schemeClr val="bg1"/>
              </a:solidFill>
              <a:latin typeface="Akrobat SemiBold" panose="00000700000000000000" pitchFamily="2" charset="-52"/>
            </a:endParaRPr>
          </a:p>
          <a:p>
            <a:pPr>
              <a:lnSpc>
                <a:spcPts val="3200"/>
              </a:lnSpc>
            </a:pPr>
            <a:endParaRPr lang="ru-RU" dirty="0">
              <a:solidFill>
                <a:schemeClr val="bg1"/>
              </a:solidFill>
              <a:latin typeface="Akrob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32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625EB7-F177-B84A-0482-029E0906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9F4330-2253-6B35-15ED-C6DDD8D8C279}"/>
              </a:ext>
            </a:extLst>
          </p:cNvPr>
          <p:cNvSpPr txBox="1"/>
          <p:nvPr/>
        </p:nvSpPr>
        <p:spPr>
          <a:xfrm>
            <a:off x="486556" y="385996"/>
            <a:ext cx="9724244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Оказание государственных услуг за 1 квартал 2026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13426FC-395D-25E2-7399-664CEB8EBA79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CCA04CD-2AD2-8C91-90E3-A7BCBEA51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3A61D8-93BE-B92C-AF0F-99805D8AE136}"/>
              </a:ext>
            </a:extLst>
          </p:cNvPr>
          <p:cNvSpPr txBox="1"/>
          <p:nvPr/>
        </p:nvSpPr>
        <p:spPr>
          <a:xfrm>
            <a:off x="265543" y="649214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963" y="1024321"/>
            <a:ext cx="10473071" cy="6591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latin typeface="Akrobat SemiBold" panose="020B0604020202020204" charset="-52"/>
                <a:cs typeface="Microsoft Sans Serif"/>
              </a:rPr>
              <a:t>Адрес</a:t>
            </a:r>
            <a:r>
              <a:rPr lang="ru-RU" spc="-20" dirty="0">
                <a:latin typeface="Akrobat SemiBold" panose="020B0604020202020204" charset="-52"/>
                <a:cs typeface="Microsoft Sans Serif"/>
              </a:rPr>
              <a:t> </a:t>
            </a:r>
            <a:r>
              <a:rPr lang="ru-RU" spc="-10" dirty="0">
                <a:latin typeface="Akrobat SemiBold" panose="020B0604020202020204" charset="-52"/>
                <a:cs typeface="Microsoft Sans Serif"/>
              </a:rPr>
              <a:t>официального</a:t>
            </a:r>
            <a:r>
              <a:rPr lang="ru-RU" dirty="0">
                <a:latin typeface="Akrobat SemiBold" panose="020B0604020202020204" charset="-52"/>
                <a:cs typeface="Microsoft Sans Serif"/>
              </a:rPr>
              <a:t> сайта </a:t>
            </a:r>
            <a:r>
              <a:rPr lang="ru-RU" spc="-10" dirty="0">
                <a:latin typeface="Akrobat SemiBold" panose="020B0604020202020204" charset="-52"/>
                <a:cs typeface="Microsoft Sans Serif"/>
              </a:rPr>
              <a:t>Северо-</a:t>
            </a:r>
            <a:r>
              <a:rPr lang="ru-RU" spc="-25" dirty="0">
                <a:latin typeface="Akrobat SemiBold" panose="020B0604020202020204" charset="-52"/>
                <a:cs typeface="Microsoft Sans Serif"/>
              </a:rPr>
              <a:t>Уральского </a:t>
            </a:r>
            <a:r>
              <a:rPr lang="ru-RU" spc="-10" dirty="0">
                <a:latin typeface="Akrobat SemiBold" panose="020B0604020202020204" charset="-52"/>
                <a:cs typeface="Microsoft Sans Serif"/>
              </a:rPr>
              <a:t>управления</a:t>
            </a:r>
            <a:r>
              <a:rPr lang="ru-RU" spc="5" dirty="0">
                <a:latin typeface="Akrobat SemiBold" panose="020B0604020202020204" charset="-52"/>
                <a:cs typeface="Microsoft Sans Serif"/>
              </a:rPr>
              <a:t> </a:t>
            </a:r>
            <a:r>
              <a:rPr lang="ru-RU" spc="-10" dirty="0">
                <a:latin typeface="Akrobat SemiBold" panose="020B0604020202020204" charset="-52"/>
                <a:cs typeface="Microsoft Sans Serif"/>
              </a:rPr>
              <a:t>Ростехнадзора: </a:t>
            </a:r>
            <a:endParaRPr lang="ru-RU" spc="-10" dirty="0" smtClean="0">
              <a:latin typeface="Akrobat SemiBold" panose="020B0604020202020204" charset="-52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1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krobat SemiBold" panose="020B0604020202020204" charset="-52"/>
                <a:cs typeface="Microsoft Sans Serif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</a:t>
            </a:r>
            <a:r>
              <a:rPr lang="en-US" b="1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Akrobat SemiBold" panose="020B0604020202020204" charset="-52"/>
                <a:cs typeface="Microsoft Sans Serif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://www.sural.gosnadzor.ru/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Akrobat SemiBold" panose="020B0604020202020204" charset="-52"/>
              <a:cs typeface="Microsoft Sans Serif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1E8F680-D4A5-1B83-3256-079F99ECD632}"/>
              </a:ext>
            </a:extLst>
          </p:cNvPr>
          <p:cNvSpPr txBox="1"/>
          <p:nvPr/>
        </p:nvSpPr>
        <p:spPr>
          <a:xfrm>
            <a:off x="8193926" y="3350453"/>
            <a:ext cx="601447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1346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FECE02-9501-B83B-C773-368DD872C6A1}"/>
              </a:ext>
            </a:extLst>
          </p:cNvPr>
          <p:cNvSpPr txBox="1"/>
          <p:nvPr/>
        </p:nvSpPr>
        <p:spPr>
          <a:xfrm>
            <a:off x="486556" y="1798644"/>
            <a:ext cx="9724244" cy="48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sz="2200" dirty="0" smtClean="0"/>
              <a:t>Единый портал государственных услуг (ЕПГУ)</a:t>
            </a:r>
            <a:endParaRPr lang="ru-RU" sz="2200" dirty="0"/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xmlns="" id="{CD6A1E73-4AEF-F899-B467-E716702745CF}"/>
              </a:ext>
            </a:extLst>
          </p:cNvPr>
          <p:cNvGrpSpPr/>
          <p:nvPr/>
        </p:nvGrpSpPr>
        <p:grpSpPr>
          <a:xfrm>
            <a:off x="531963" y="2224078"/>
            <a:ext cx="9264552" cy="4138285"/>
            <a:chOff x="1055446" y="1097533"/>
            <a:chExt cx="10555605" cy="5088255"/>
          </a:xfrm>
        </p:grpSpPr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xmlns="" id="{958B588A-1EB1-4551-09A2-5A189742A0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446" y="1396729"/>
              <a:ext cx="10162032" cy="4788943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DDF93FB6-4C57-7BCE-FEE8-DA4A3B7397D1}"/>
                </a:ext>
              </a:extLst>
            </p:cNvPr>
            <p:cNvSpPr/>
            <p:nvPr/>
          </p:nvSpPr>
          <p:spPr>
            <a:xfrm>
              <a:off x="2524760" y="1097533"/>
              <a:ext cx="9086215" cy="3493770"/>
            </a:xfrm>
            <a:custGeom>
              <a:avLst/>
              <a:gdLst/>
              <a:ahLst/>
              <a:cxnLst/>
              <a:rect l="l" t="t" r="r" b="b"/>
              <a:pathLst>
                <a:path w="9086215" h="3493770">
                  <a:moveTo>
                    <a:pt x="585089" y="2941574"/>
                  </a:moveTo>
                  <a:lnTo>
                    <a:pt x="483870" y="2767711"/>
                  </a:lnTo>
                  <a:lnTo>
                    <a:pt x="123317" y="2977642"/>
                  </a:lnTo>
                  <a:lnTo>
                    <a:pt x="72644" y="2890647"/>
                  </a:lnTo>
                  <a:lnTo>
                    <a:pt x="0" y="3165729"/>
                  </a:lnTo>
                  <a:lnTo>
                    <a:pt x="275082" y="3238373"/>
                  </a:lnTo>
                  <a:lnTo>
                    <a:pt x="224536" y="3151505"/>
                  </a:lnTo>
                  <a:lnTo>
                    <a:pt x="585089" y="2941574"/>
                  </a:lnTo>
                  <a:close/>
                </a:path>
                <a:path w="9086215" h="3493770">
                  <a:moveTo>
                    <a:pt x="1861185" y="159004"/>
                  </a:moveTo>
                  <a:lnTo>
                    <a:pt x="1737868" y="0"/>
                  </a:lnTo>
                  <a:lnTo>
                    <a:pt x="1408176" y="255524"/>
                  </a:lnTo>
                  <a:lnTo>
                    <a:pt x="1346581" y="175895"/>
                  </a:lnTo>
                  <a:lnTo>
                    <a:pt x="1310767" y="458216"/>
                  </a:lnTo>
                  <a:lnTo>
                    <a:pt x="1592961" y="494030"/>
                  </a:lnTo>
                  <a:lnTo>
                    <a:pt x="1531366" y="414528"/>
                  </a:lnTo>
                  <a:lnTo>
                    <a:pt x="1861185" y="159004"/>
                  </a:lnTo>
                  <a:close/>
                </a:path>
                <a:path w="9086215" h="3493770">
                  <a:moveTo>
                    <a:pt x="3917569" y="3158109"/>
                  </a:moveTo>
                  <a:lnTo>
                    <a:pt x="3794125" y="2999232"/>
                  </a:lnTo>
                  <a:lnTo>
                    <a:pt x="3464687" y="3255137"/>
                  </a:lnTo>
                  <a:lnTo>
                    <a:pt x="3402965" y="3175762"/>
                  </a:lnTo>
                  <a:lnTo>
                    <a:pt x="3367532" y="3457956"/>
                  </a:lnTo>
                  <a:lnTo>
                    <a:pt x="3649726" y="3493516"/>
                  </a:lnTo>
                  <a:lnTo>
                    <a:pt x="3588131" y="3414014"/>
                  </a:lnTo>
                  <a:lnTo>
                    <a:pt x="3917569" y="3158109"/>
                  </a:lnTo>
                  <a:close/>
                </a:path>
                <a:path w="9086215" h="3493770">
                  <a:moveTo>
                    <a:pt x="9085961" y="668020"/>
                  </a:moveTo>
                  <a:lnTo>
                    <a:pt x="8962644" y="509143"/>
                  </a:lnTo>
                  <a:lnTo>
                    <a:pt x="8633079" y="764921"/>
                  </a:lnTo>
                  <a:lnTo>
                    <a:pt x="8571357" y="685546"/>
                  </a:lnTo>
                  <a:lnTo>
                    <a:pt x="8535924" y="967867"/>
                  </a:lnTo>
                  <a:lnTo>
                    <a:pt x="8818245" y="1003300"/>
                  </a:lnTo>
                  <a:lnTo>
                    <a:pt x="8756523" y="923925"/>
                  </a:lnTo>
                  <a:lnTo>
                    <a:pt x="9085961" y="6680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363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F70607-0916-65FE-0E04-470AE111E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74D640-DF84-A469-D959-F5660A3B0D0C}"/>
              </a:ext>
            </a:extLst>
          </p:cNvPr>
          <p:cNvSpPr txBox="1"/>
          <p:nvPr/>
        </p:nvSpPr>
        <p:spPr>
          <a:xfrm>
            <a:off x="486556" y="385996"/>
            <a:ext cx="9724244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Единый портал государственных услуг (ЕПГУ)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37D516-D51B-3B0E-E8FA-681454670D45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D987F45-46EF-E6F3-4748-05B2DA65F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EA573D-55E4-B696-FDCE-0356D38A98D3}"/>
              </a:ext>
            </a:extLst>
          </p:cNvPr>
          <p:cNvSpPr txBox="1"/>
          <p:nvPr/>
        </p:nvSpPr>
        <p:spPr>
          <a:xfrm>
            <a:off x="265543" y="649214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BA0E1B2-301C-CC58-07A8-5ABF5E322FB9}"/>
              </a:ext>
            </a:extLst>
          </p:cNvPr>
          <p:cNvSpPr txBox="1"/>
          <p:nvPr/>
        </p:nvSpPr>
        <p:spPr>
          <a:xfrm>
            <a:off x="8193926" y="3350453"/>
            <a:ext cx="601447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1346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xmlns="" id="{E245D27D-043A-4BAE-E209-07D8D427639D}"/>
              </a:ext>
            </a:extLst>
          </p:cNvPr>
          <p:cNvSpPr txBox="1"/>
          <p:nvPr/>
        </p:nvSpPr>
        <p:spPr>
          <a:xfrm>
            <a:off x="4984760" y="1177663"/>
            <a:ext cx="7114875" cy="58676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krobat Black" panose="020B0604020202020204" charset="-52"/>
                <a:cs typeface="Microsoft Sans Serif"/>
              </a:rPr>
              <a:t>Преимущества</a:t>
            </a:r>
            <a:r>
              <a:rPr sz="2000" b="1" spc="-25" dirty="0">
                <a:latin typeface="Akrobat Black" panose="020B0604020202020204" charset="-52"/>
                <a:cs typeface="Microsoft Sans Serif"/>
              </a:rPr>
              <a:t> </a:t>
            </a:r>
            <a:r>
              <a:rPr sz="2000" b="1" dirty="0">
                <a:latin typeface="Akrobat Black" panose="020B0604020202020204" charset="-52"/>
                <a:cs typeface="Microsoft Sans Serif"/>
              </a:rPr>
              <a:t>получения </a:t>
            </a:r>
            <a:r>
              <a:rPr sz="2000" b="1" spc="-20" dirty="0">
                <a:latin typeface="Akrobat Black" panose="020B0604020202020204" charset="-52"/>
                <a:cs typeface="Microsoft Sans Serif"/>
              </a:rPr>
              <a:t>государственных</a:t>
            </a:r>
            <a:r>
              <a:rPr sz="2000" b="1" spc="-25" dirty="0">
                <a:latin typeface="Akrobat Black" panose="020B0604020202020204" charset="-52"/>
                <a:cs typeface="Microsoft Sans Serif"/>
              </a:rPr>
              <a:t> </a:t>
            </a:r>
            <a:r>
              <a:rPr sz="2000" b="1" dirty="0">
                <a:latin typeface="Akrobat Black" panose="020B0604020202020204" charset="-52"/>
                <a:cs typeface="Microsoft Sans Serif"/>
              </a:rPr>
              <a:t>услуг</a:t>
            </a:r>
            <a:r>
              <a:rPr sz="2000" b="1" spc="-10" dirty="0">
                <a:latin typeface="Akrobat Black" panose="020B0604020202020204" charset="-52"/>
                <a:cs typeface="Microsoft Sans Serif"/>
              </a:rPr>
              <a:t> </a:t>
            </a:r>
            <a:r>
              <a:rPr sz="2000" b="1" dirty="0">
                <a:latin typeface="Akrobat Black" panose="020B0604020202020204" charset="-52"/>
                <a:cs typeface="Microsoft Sans Serif"/>
              </a:rPr>
              <a:t>в</a:t>
            </a:r>
            <a:r>
              <a:rPr sz="2000" b="1" spc="-35" dirty="0">
                <a:latin typeface="Akrobat Black" panose="020B0604020202020204" charset="-52"/>
                <a:cs typeface="Microsoft Sans Serif"/>
              </a:rPr>
              <a:t> </a:t>
            </a:r>
            <a:r>
              <a:rPr sz="2000" b="1" spc="-10" dirty="0">
                <a:latin typeface="Akrobat Black" panose="020B0604020202020204" charset="-52"/>
                <a:cs typeface="Microsoft Sans Serif"/>
              </a:rPr>
              <a:t>электронной</a:t>
            </a:r>
            <a:endParaRPr sz="2000" b="1" dirty="0">
              <a:latin typeface="Akrobat Black" panose="020B0604020202020204" charset="-52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krobat Black" panose="020B0604020202020204" charset="-52"/>
                <a:cs typeface="Microsoft Sans Serif"/>
              </a:rPr>
              <a:t>форме</a:t>
            </a:r>
            <a:r>
              <a:rPr sz="2000" b="1" spc="-70" dirty="0">
                <a:latin typeface="Akrobat Black" panose="020B0604020202020204" charset="-52"/>
                <a:cs typeface="Microsoft Sans Serif"/>
              </a:rPr>
              <a:t> </a:t>
            </a:r>
            <a:r>
              <a:rPr sz="2000" b="1" spc="-10" dirty="0">
                <a:latin typeface="Akrobat Black" panose="020B0604020202020204" charset="-52"/>
                <a:cs typeface="Microsoft Sans Serif"/>
              </a:rPr>
              <a:t>через</a:t>
            </a:r>
            <a:r>
              <a:rPr sz="2000" b="1" spc="-70" dirty="0">
                <a:latin typeface="Akrobat Black" panose="020B0604020202020204" charset="-52"/>
                <a:cs typeface="Microsoft Sans Serif"/>
              </a:rPr>
              <a:t> </a:t>
            </a:r>
            <a:r>
              <a:rPr sz="2000" b="1" spc="-10" dirty="0">
                <a:latin typeface="Akrobat Black" panose="020B0604020202020204" charset="-52"/>
                <a:cs typeface="Microsoft Sans Serif"/>
              </a:rPr>
              <a:t>ЕПГУ:</a:t>
            </a:r>
            <a:endParaRPr sz="2000" b="1" dirty="0">
              <a:latin typeface="Akrobat Black" panose="020B0604020202020204" charset="-52"/>
              <a:cs typeface="Microsoft Sans Serif"/>
            </a:endParaRPr>
          </a:p>
          <a:p>
            <a:pPr marL="299085" marR="643890" indent="-287020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SzPct val="78125"/>
              <a:buFont typeface="Wingdings"/>
              <a:buChar char=""/>
              <a:tabLst>
                <a:tab pos="299085" algn="l"/>
              </a:tabLst>
            </a:pPr>
            <a:r>
              <a:rPr spc="-20" dirty="0">
                <a:latin typeface="Akrobat SemiBold" panose="020B0604020202020204" charset="-52"/>
                <a:cs typeface="Microsoft Sans Serif"/>
              </a:rPr>
              <a:t>Круглосуточная</a:t>
            </a:r>
            <a:r>
              <a:rPr spc="-4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доступность</a:t>
            </a:r>
            <a:r>
              <a:rPr spc="-45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портала</a:t>
            </a:r>
            <a:r>
              <a:rPr spc="-9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(подача</a:t>
            </a:r>
            <a:r>
              <a:rPr spc="-7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 err="1">
                <a:latin typeface="Akrobat SemiBold" panose="020B0604020202020204" charset="-52"/>
                <a:cs typeface="Microsoft Sans Serif"/>
              </a:rPr>
              <a:t>заявления</a:t>
            </a:r>
            <a:r>
              <a:rPr spc="-7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50" dirty="0">
                <a:latin typeface="Akrobat SemiBold" panose="020B0604020202020204" charset="-52"/>
                <a:cs typeface="Microsoft Sans Serif"/>
              </a:rPr>
              <a:t>о</a:t>
            </a:r>
            <a:r>
              <a:rPr lang="ru-RU" spc="-5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 err="1">
                <a:latin typeface="Akrobat SemiBold" panose="020B0604020202020204" charset="-52"/>
                <a:cs typeface="Microsoft Sans Serif"/>
              </a:rPr>
              <a:t>предоставлении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государственных</a:t>
            </a:r>
            <a:r>
              <a:rPr spc="-5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и</a:t>
            </a:r>
            <a:r>
              <a:rPr spc="-1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муниципальных</a:t>
            </a:r>
            <a:r>
              <a:rPr spc="3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услуг</a:t>
            </a:r>
            <a:r>
              <a:rPr spc="1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50" dirty="0">
                <a:latin typeface="Akrobat SemiBold" panose="020B0604020202020204" charset="-52"/>
                <a:cs typeface="Microsoft Sans Serif"/>
              </a:rPr>
              <a:t>в </a:t>
            </a:r>
            <a:r>
              <a:rPr dirty="0">
                <a:latin typeface="Akrobat SemiBold" panose="020B0604020202020204" charset="-52"/>
                <a:cs typeface="Microsoft Sans Serif"/>
              </a:rPr>
              <a:t>любое</a:t>
            </a:r>
            <a:r>
              <a:rPr spc="-6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время,</a:t>
            </a:r>
            <a:r>
              <a:rPr spc="-5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независимо</a:t>
            </a:r>
            <a:r>
              <a:rPr spc="-3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от</a:t>
            </a:r>
            <a:r>
              <a:rPr spc="-5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времени</a:t>
            </a:r>
            <a:r>
              <a:rPr spc="-4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суток,</a:t>
            </a:r>
            <a:r>
              <a:rPr spc="-4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праздничных</a:t>
            </a:r>
            <a:r>
              <a:rPr spc="-2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50" dirty="0">
                <a:latin typeface="Akrobat SemiBold" panose="020B0604020202020204" charset="-52"/>
                <a:cs typeface="Microsoft Sans Serif"/>
              </a:rPr>
              <a:t>и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dirty="0">
                <a:latin typeface="Akrobat SemiBold" panose="020B0604020202020204" charset="-52"/>
                <a:cs typeface="Microsoft Sans Serif"/>
              </a:rPr>
              <a:t>выходных</a:t>
            </a:r>
            <a:r>
              <a:rPr spc="-35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дней,</a:t>
            </a:r>
            <a:r>
              <a:rPr spc="-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через</a:t>
            </a:r>
            <a:r>
              <a:rPr spc="-35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любой</a:t>
            </a:r>
            <a:r>
              <a:rPr spc="-3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компьютер,</a:t>
            </a:r>
            <a:r>
              <a:rPr spc="-1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планшет</a:t>
            </a:r>
            <a:r>
              <a:rPr spc="-3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или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 мобильный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dirty="0">
                <a:latin typeface="Akrobat SemiBold" panose="020B0604020202020204" charset="-52"/>
                <a:cs typeface="Microsoft Sans Serif"/>
              </a:rPr>
              <a:t>телефон,</a:t>
            </a:r>
            <a:r>
              <a:rPr spc="-7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имеющих</a:t>
            </a:r>
            <a:r>
              <a:rPr spc="-4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допуск</a:t>
            </a:r>
            <a:r>
              <a:rPr spc="-65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к</a:t>
            </a:r>
            <a:r>
              <a:rPr spc="-7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сети</a:t>
            </a:r>
            <a:r>
              <a:rPr spc="-7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 err="1">
                <a:latin typeface="Akrobat SemiBold" panose="020B0604020202020204" charset="-52"/>
                <a:cs typeface="Microsoft Sans Serif"/>
              </a:rPr>
              <a:t>Интернет</a:t>
            </a:r>
            <a:r>
              <a:rPr spc="-10" dirty="0" smtClean="0">
                <a:latin typeface="Akrobat SemiBold" panose="020B0604020202020204" charset="-52"/>
                <a:cs typeface="Microsoft Sans Serif"/>
              </a:rPr>
              <a:t>);</a:t>
            </a:r>
            <a:endParaRPr lang="ru-RU" spc="-10" dirty="0" smtClean="0">
              <a:latin typeface="Akrobat SemiBold" panose="020B0604020202020204" charset="-52"/>
              <a:cs typeface="Microsoft Sans Serif"/>
            </a:endParaRPr>
          </a:p>
          <a:p>
            <a:pPr marL="299085" marR="643890" indent="-287020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SzPct val="78125"/>
              <a:buFont typeface="Wingdings"/>
              <a:buChar char=""/>
              <a:tabLst>
                <a:tab pos="299085" algn="l"/>
              </a:tabLst>
            </a:pPr>
            <a:r>
              <a:rPr lang="ru-RU" spc="-20" dirty="0" smtClean="0">
                <a:latin typeface="Akrobat SemiBold" panose="020B0604020202020204" charset="-52"/>
                <a:cs typeface="Microsoft Sans Serif"/>
              </a:rPr>
              <a:t>Оперативный и бесконтактный документооборот</a:t>
            </a:r>
            <a:r>
              <a:rPr lang="ru-RU" spc="-10" dirty="0" smtClean="0">
                <a:latin typeface="Akrobat SemiBold" panose="020B0604020202020204" charset="-52"/>
                <a:cs typeface="Microsoft Sans Serif"/>
              </a:rPr>
              <a:t>;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 marR="139700" indent="-287020">
              <a:lnSpc>
                <a:spcPct val="100000"/>
              </a:lnSpc>
              <a:spcBef>
                <a:spcPts val="1010"/>
              </a:spcBef>
              <a:buClr>
                <a:srgbClr val="FF0000"/>
              </a:buClr>
              <a:buSzPct val="78125"/>
              <a:buFont typeface="Wingdings"/>
              <a:buChar char=""/>
              <a:tabLst>
                <a:tab pos="299085" algn="l"/>
              </a:tabLst>
            </a:pPr>
            <a:r>
              <a:rPr dirty="0" err="1" smtClean="0">
                <a:latin typeface="Akrobat SemiBold" panose="020B0604020202020204" charset="-52"/>
                <a:cs typeface="Microsoft Sans Serif"/>
              </a:rPr>
              <a:t>Повышение</a:t>
            </a:r>
            <a:r>
              <a:rPr spc="-60" dirty="0" smtClean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качества</a:t>
            </a:r>
            <a:r>
              <a:rPr spc="-6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и</a:t>
            </a:r>
            <a:r>
              <a:rPr spc="-5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оперативности</a:t>
            </a:r>
            <a:r>
              <a:rPr spc="-4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принимаемых</a:t>
            </a:r>
            <a:r>
              <a:rPr spc="-3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решений</a:t>
            </a:r>
            <a:r>
              <a:rPr spc="-3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5" dirty="0">
                <a:latin typeface="Akrobat SemiBold" panose="020B0604020202020204" charset="-52"/>
                <a:cs typeface="Microsoft Sans Serif"/>
              </a:rPr>
              <a:t>за </a:t>
            </a:r>
            <a:r>
              <a:rPr dirty="0">
                <a:latin typeface="Akrobat SemiBold" panose="020B0604020202020204" charset="-52"/>
                <a:cs typeface="Microsoft Sans Serif"/>
              </a:rPr>
              <a:t>счет</a:t>
            </a:r>
            <a:r>
              <a:rPr spc="-4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обеспечения</a:t>
            </a:r>
            <a:r>
              <a:rPr spc="-4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электронного взаимодействия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между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pc="-10" dirty="0">
                <a:latin typeface="Akrobat SemiBold" panose="020B0604020202020204" charset="-52"/>
                <a:cs typeface="Microsoft Sans Serif"/>
              </a:rPr>
              <a:t>ведомствами</a:t>
            </a:r>
            <a:r>
              <a:rPr spc="-50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в</a:t>
            </a:r>
            <a:r>
              <a:rPr spc="-55" dirty="0">
                <a:latin typeface="Akrobat SemiBold" panose="020B0604020202020204" charset="-52"/>
                <a:cs typeface="Microsoft Sans Serif"/>
              </a:rPr>
              <a:t> </a:t>
            </a:r>
            <a:r>
              <a:rPr dirty="0">
                <a:latin typeface="Akrobat SemiBold" panose="020B0604020202020204" charset="-52"/>
                <a:cs typeface="Microsoft Sans Serif"/>
              </a:rPr>
              <a:t>процессе</a:t>
            </a:r>
            <a:r>
              <a:rPr spc="-7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оказания</a:t>
            </a:r>
            <a:r>
              <a:rPr spc="-3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государственной</a:t>
            </a:r>
            <a:r>
              <a:rPr spc="-40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услуги;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SzPct val="78125"/>
              <a:buFont typeface="Wingdings"/>
              <a:buChar char=""/>
              <a:tabLst>
                <a:tab pos="299085" algn="l"/>
              </a:tabLst>
            </a:pPr>
            <a:r>
              <a:rPr dirty="0">
                <a:latin typeface="Akrobat SemiBold" panose="020B0604020202020204" charset="-52"/>
                <a:cs typeface="Microsoft Sans Serif"/>
              </a:rPr>
              <a:t>Отсутствие</a:t>
            </a:r>
            <a:r>
              <a:rPr spc="-114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очередей;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FF0000"/>
              </a:buClr>
              <a:buSzPct val="78125"/>
              <a:buFont typeface="Wingdings"/>
              <a:buChar char=""/>
              <a:tabLst>
                <a:tab pos="299085" algn="l"/>
              </a:tabLst>
            </a:pPr>
            <a:r>
              <a:rPr spc="-10" dirty="0">
                <a:latin typeface="Akrobat SemiBold" panose="020B0604020202020204" charset="-52"/>
                <a:cs typeface="Microsoft Sans Serif"/>
              </a:rPr>
              <a:t>Прозрачность</a:t>
            </a:r>
            <a:r>
              <a:rPr spc="-3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оказания</a:t>
            </a:r>
            <a:r>
              <a:rPr spc="-25" dirty="0">
                <a:latin typeface="Akrobat SemiBold" panose="020B0604020202020204" charset="-52"/>
                <a:cs typeface="Microsoft Sans Serif"/>
              </a:rPr>
              <a:t> </a:t>
            </a:r>
            <a:r>
              <a:rPr spc="-20" dirty="0">
                <a:latin typeface="Akrobat SemiBold" panose="020B0604020202020204" charset="-52"/>
                <a:cs typeface="Microsoft Sans Serif"/>
              </a:rPr>
              <a:t>государственных </a:t>
            </a:r>
            <a:r>
              <a:rPr spc="-10" dirty="0">
                <a:latin typeface="Akrobat SemiBold" panose="020B0604020202020204" charset="-52"/>
                <a:cs typeface="Microsoft Sans Serif"/>
              </a:rPr>
              <a:t>услуг;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1005"/>
              </a:spcBef>
              <a:buClr>
                <a:srgbClr val="FF0000"/>
              </a:buClr>
              <a:buSzPct val="78125"/>
              <a:buFont typeface="Wingdings"/>
              <a:buChar char=""/>
              <a:tabLst>
                <a:tab pos="299085" algn="l"/>
              </a:tabLst>
            </a:pPr>
            <a:r>
              <a:rPr lang="ru-RU" spc="-10" dirty="0" smtClean="0">
                <a:latin typeface="Akrobat SemiBold" panose="020B0604020202020204" charset="-52"/>
                <a:cs typeface="Microsoft Sans Serif"/>
              </a:rPr>
              <a:t>Сроки предоставления государственных услуг при подаче заявления через ЕПГУ сокращены</a:t>
            </a:r>
            <a:r>
              <a:rPr spc="-10" dirty="0" smtClean="0">
                <a:latin typeface="Akrobat SemiBold" panose="020B0604020202020204" charset="-52"/>
                <a:cs typeface="Microsoft Sans Serif"/>
              </a:rPr>
              <a:t>.</a:t>
            </a:r>
            <a:endParaRPr dirty="0">
              <a:latin typeface="Akrobat SemiBold" panose="020B0604020202020204" charset="-52"/>
              <a:cs typeface="Microsoft Sans Serif"/>
            </a:endParaRPr>
          </a:p>
          <a:p>
            <a:pPr>
              <a:lnSpc>
                <a:spcPct val="100000"/>
              </a:lnSpc>
            </a:pPr>
            <a:endParaRPr dirty="0">
              <a:latin typeface="Akrobat SemiBold" panose="020B0604020202020204" charset="-52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dirty="0">
              <a:latin typeface="Akrobat SemiBold" panose="020B0604020202020204" charset="-52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dirty="0">
              <a:latin typeface="Akrobat SemiBold" panose="020B0604020202020204" charset="-52"/>
              <a:cs typeface="Microsoft Sans Serif"/>
            </a:endParaRP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xmlns="" id="{5AB91B53-6019-96DF-3ACC-64979EE759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556" y="1939637"/>
            <a:ext cx="4316353" cy="2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658312-848E-E358-7557-3FD43C94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5E88649-8CB2-7E23-C43B-D1BB310A8A41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B17F631-5BE0-B193-3419-5F9A18F70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45143C-0838-B14F-5C70-B99B429D5100}"/>
              </a:ext>
            </a:extLst>
          </p:cNvPr>
          <p:cNvSpPr txBox="1"/>
          <p:nvPr/>
        </p:nvSpPr>
        <p:spPr>
          <a:xfrm>
            <a:off x="265543" y="649214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E0AC48-817C-3357-9214-4AB98F7A9A5C}"/>
              </a:ext>
            </a:extLst>
          </p:cNvPr>
          <p:cNvSpPr txBox="1"/>
          <p:nvPr/>
        </p:nvSpPr>
        <p:spPr>
          <a:xfrm>
            <a:off x="345589" y="251427"/>
            <a:ext cx="1121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400"/>
              </a:lnSpc>
              <a:spcAft>
                <a:spcPts val="2400"/>
              </a:spcAft>
              <a:defRPr sz="2400">
                <a:latin typeface="Akrobat SemiBold" panose="00000700000000000000" pitchFamily="2" charset="-52"/>
              </a:defRPr>
            </a:lvl1pPr>
          </a:lstStyle>
          <a:p>
            <a:r>
              <a:rPr lang="ru-RU" sz="3200" dirty="0">
                <a:latin typeface="Akrobat Black" panose="020B0604020202020204" charset="-52"/>
              </a:rPr>
              <a:t>Внесение заключения экспертизы промышленной безопасности в реестр заключений экспертизы промышленной безопасности</a:t>
            </a: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AB106D-0601-2BCD-C1C1-80CE6EDE5B39}"/>
              </a:ext>
            </a:extLst>
          </p:cNvPr>
          <p:cNvSpPr txBox="1"/>
          <p:nvPr/>
        </p:nvSpPr>
        <p:spPr>
          <a:xfrm>
            <a:off x="457200" y="3885151"/>
            <a:ext cx="11304739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atin typeface="Akrobat SemiBold" panose="00000700000000000000" pitchFamily="2" charset="-52"/>
            </a:endParaRPr>
          </a:p>
          <a:p>
            <a:r>
              <a:rPr lang="ru-RU" dirty="0" smtClean="0">
                <a:latin typeface="Akrobat SemiBold" panose="00000700000000000000" pitchFamily="2" charset="-52"/>
              </a:rPr>
              <a:t>С </a:t>
            </a:r>
            <a:r>
              <a:rPr lang="ru-RU" dirty="0">
                <a:latin typeface="Akrobat SemiBold" panose="00000700000000000000" pitchFamily="2" charset="-52"/>
              </a:rPr>
              <a:t>1 сентября 2026 года заключения экспертизы промышленной </a:t>
            </a:r>
            <a:r>
              <a:rPr lang="ru-RU" dirty="0" smtClean="0">
                <a:latin typeface="Akrobat SemiBold" panose="00000700000000000000" pitchFamily="2" charset="-52"/>
              </a:rPr>
              <a:t>безопасности будут приниматься для регистрации в реестре исключительно в электронной форме через ЕПГУ</a:t>
            </a:r>
          </a:p>
          <a:p>
            <a:endParaRPr lang="ru-RU" dirty="0" smtClean="0">
              <a:latin typeface="Akrobat SemiBold" panose="00000700000000000000" pitchFamily="2" charset="-52"/>
            </a:endParaRPr>
          </a:p>
          <a:p>
            <a:r>
              <a:rPr lang="ru-RU" dirty="0" smtClean="0">
                <a:latin typeface="Akrobat SemiBold" panose="00000700000000000000" pitchFamily="2" charset="-52"/>
              </a:rPr>
              <a:t>Максимальный срок оказания государственной услуги в электронной форме сокращается до </a:t>
            </a:r>
            <a:r>
              <a:rPr lang="ru-RU" b="1" dirty="0" smtClean="0">
                <a:latin typeface="Akrobat SemiBold" panose="00000700000000000000" pitchFamily="2" charset="-52"/>
              </a:rPr>
              <a:t>1 рабочего дня</a:t>
            </a:r>
            <a:endParaRPr lang="ru-RU" b="1" dirty="0" smtClean="0">
              <a:latin typeface="Akrobat SemiBold" panose="00000700000000000000" pitchFamily="2" charset="-52"/>
            </a:endParaRPr>
          </a:p>
          <a:p>
            <a:endParaRPr lang="ru-RU" dirty="0">
              <a:latin typeface="Akrobat SemiBold" panose="00000700000000000000" pitchFamily="2" charset="-52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D7F0F94-A66C-C6CB-612A-72826430A30A}"/>
              </a:ext>
            </a:extLst>
          </p:cNvPr>
          <p:cNvGrpSpPr/>
          <p:nvPr/>
        </p:nvGrpSpPr>
        <p:grpSpPr>
          <a:xfrm>
            <a:off x="457200" y="2121122"/>
            <a:ext cx="6823785" cy="360000"/>
            <a:chOff x="587375" y="1991876"/>
            <a:chExt cx="6892904" cy="3600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C84F3E3C-02CB-9BC7-7577-7AD32DC5B991}"/>
                </a:ext>
              </a:extLst>
            </p:cNvPr>
            <p:cNvSpPr/>
            <p:nvPr/>
          </p:nvSpPr>
          <p:spPr>
            <a:xfrm>
              <a:off x="587375" y="1991876"/>
              <a:ext cx="3927423" cy="360000"/>
            </a:xfrm>
            <a:prstGeom prst="rect">
              <a:avLst/>
            </a:prstGeom>
            <a:solidFill>
              <a:srgbClr val="097B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FA00377-FEB1-9038-B985-8124CE87BD7B}"/>
                </a:ext>
              </a:extLst>
            </p:cNvPr>
            <p:cNvSpPr/>
            <p:nvPr/>
          </p:nvSpPr>
          <p:spPr>
            <a:xfrm>
              <a:off x="4514798" y="1991876"/>
              <a:ext cx="1599539" cy="360000"/>
            </a:xfrm>
            <a:prstGeom prst="rect">
              <a:avLst/>
            </a:prstGeom>
            <a:solidFill>
              <a:srgbClr val="0D94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17FC012-DA22-86C3-41F2-55D2E3BB162F}"/>
                </a:ext>
              </a:extLst>
            </p:cNvPr>
            <p:cNvSpPr/>
            <p:nvPr/>
          </p:nvSpPr>
          <p:spPr>
            <a:xfrm>
              <a:off x="6069197" y="1991876"/>
              <a:ext cx="1411082" cy="360000"/>
            </a:xfrm>
            <a:prstGeom prst="rect">
              <a:avLst/>
            </a:prstGeom>
            <a:solidFill>
              <a:srgbClr val="6AB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41B7E17-0BA6-EAE6-8200-44BCD6EE643D}"/>
                </a:ext>
              </a:extLst>
            </p:cNvPr>
            <p:cNvSpPr txBox="1"/>
            <p:nvPr/>
          </p:nvSpPr>
          <p:spPr>
            <a:xfrm>
              <a:off x="3689081" y="2005680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9185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3538E7-F535-C87E-60CC-0732CC5DF22A}"/>
                </a:ext>
              </a:extLst>
            </p:cNvPr>
            <p:cNvSpPr txBox="1"/>
            <p:nvPr/>
          </p:nvSpPr>
          <p:spPr>
            <a:xfrm>
              <a:off x="5374718" y="2016370"/>
              <a:ext cx="950832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1590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6994F31-CFCC-5B06-C989-6EFE97F5627E}"/>
                </a:ext>
              </a:extLst>
            </p:cNvPr>
            <p:cNvSpPr txBox="1"/>
            <p:nvPr/>
          </p:nvSpPr>
          <p:spPr>
            <a:xfrm>
              <a:off x="6714393" y="2006518"/>
              <a:ext cx="66303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2064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00893FE6-8490-250D-02F7-0702B95CEFEF}"/>
              </a:ext>
            </a:extLst>
          </p:cNvPr>
          <p:cNvGrpSpPr/>
          <p:nvPr/>
        </p:nvGrpSpPr>
        <p:grpSpPr>
          <a:xfrm>
            <a:off x="388082" y="1097343"/>
            <a:ext cx="6064824" cy="921592"/>
            <a:chOff x="123" y="3375981"/>
            <a:chExt cx="6064824" cy="921592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F2DBCA9D-1A44-8620-9194-02AE04FE1180}"/>
                </a:ext>
              </a:extLst>
            </p:cNvPr>
            <p:cNvGrpSpPr/>
            <p:nvPr/>
          </p:nvGrpSpPr>
          <p:grpSpPr>
            <a:xfrm>
              <a:off x="123" y="3375981"/>
              <a:ext cx="2796419" cy="921592"/>
              <a:chOff x="3899990" y="1255761"/>
              <a:chExt cx="2796419" cy="92159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876966-0C29-82E6-4423-FD00F347D8BD}"/>
                  </a:ext>
                </a:extLst>
              </p:cNvPr>
              <p:cNvSpPr txBox="1"/>
              <p:nvPr/>
            </p:nvSpPr>
            <p:spPr>
              <a:xfrm>
                <a:off x="3899990" y="1255761"/>
                <a:ext cx="992579" cy="46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0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pPr>
                  <a:lnSpc>
                    <a:spcPts val="2800"/>
                  </a:lnSpc>
                </a:pPr>
                <a:r>
                  <a:rPr lang="ru-RU" dirty="0" smtClean="0"/>
                  <a:t>12 839</a:t>
                </a:r>
                <a:endParaRPr lang="ru-RU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E24F589-50C8-BEAD-7AAA-ECE05A686966}"/>
                  </a:ext>
                </a:extLst>
              </p:cNvPr>
              <p:cNvSpPr txBox="1"/>
              <p:nvPr/>
            </p:nvSpPr>
            <p:spPr>
              <a:xfrm>
                <a:off x="3900230" y="1611877"/>
                <a:ext cx="2796179" cy="5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0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ru-RU" sz="1800" dirty="0"/>
                  <a:t>внесено заключений ЭПБ </a:t>
                </a:r>
                <a:br>
                  <a:rPr lang="ru-RU" sz="1800" dirty="0"/>
                </a:br>
                <a:endParaRPr lang="ru-RU" sz="1800" dirty="0"/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30EF9817-352E-4287-93D2-4ADD6FF3B7E7}"/>
                </a:ext>
              </a:extLst>
            </p:cNvPr>
            <p:cNvGrpSpPr/>
            <p:nvPr/>
          </p:nvGrpSpPr>
          <p:grpSpPr>
            <a:xfrm>
              <a:off x="4173867" y="3376458"/>
              <a:ext cx="1891080" cy="894411"/>
              <a:chOff x="6815885" y="1199669"/>
              <a:chExt cx="2202773" cy="89441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296E774-B79B-E2E9-4A0E-E7ECBC48D37B}"/>
                  </a:ext>
                </a:extLst>
              </p:cNvPr>
              <p:cNvSpPr txBox="1"/>
              <p:nvPr/>
            </p:nvSpPr>
            <p:spPr>
              <a:xfrm>
                <a:off x="6815885" y="1199669"/>
                <a:ext cx="967591" cy="46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8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 smtClean="0"/>
                  <a:t>7 726</a:t>
                </a:r>
                <a:endParaRPr lang="ru-RU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D2D8897-C490-EEFF-F27A-43918FECE351}"/>
                  </a:ext>
                </a:extLst>
              </p:cNvPr>
              <p:cNvSpPr txBox="1"/>
              <p:nvPr/>
            </p:nvSpPr>
            <p:spPr>
              <a:xfrm>
                <a:off x="6815885" y="1540082"/>
                <a:ext cx="220277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1800"/>
                  </a:lnSpc>
                  <a:defRPr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/>
                  <a:t>внесено в реестр </a:t>
                </a:r>
                <a:r>
                  <a:rPr lang="ru-RU" dirty="0" smtClean="0"/>
                  <a:t>через ЕПГУ</a:t>
                </a:r>
                <a:endParaRPr lang="ru-RU"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9FDB101-B848-DE88-1803-CE652738E2FF}"/>
              </a:ext>
            </a:extLst>
          </p:cNvPr>
          <p:cNvSpPr txBox="1"/>
          <p:nvPr/>
        </p:nvSpPr>
        <p:spPr>
          <a:xfrm>
            <a:off x="8193926" y="3350453"/>
            <a:ext cx="601447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1346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2834F97-76A4-3646-AA93-70D34E82761E}"/>
              </a:ext>
            </a:extLst>
          </p:cNvPr>
          <p:cNvSpPr txBox="1"/>
          <p:nvPr/>
        </p:nvSpPr>
        <p:spPr>
          <a:xfrm>
            <a:off x="3551046" y="2567508"/>
            <a:ext cx="152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krobat SemiBold" panose="00000700000000000000" pitchFamily="2" charset="-52"/>
              </a:rPr>
              <a:t>ХМАО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6EE07D4-68B2-2629-65CC-A499A3966D14}"/>
              </a:ext>
            </a:extLst>
          </p:cNvPr>
          <p:cNvSpPr txBox="1"/>
          <p:nvPr/>
        </p:nvSpPr>
        <p:spPr>
          <a:xfrm>
            <a:off x="5072961" y="2566645"/>
            <a:ext cx="152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krobat SemiBold" panose="00000700000000000000" pitchFamily="2" charset="-52"/>
              </a:rPr>
              <a:t>ЯНАО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138D207-1FEB-D869-F095-1C91D9094BDD}"/>
              </a:ext>
            </a:extLst>
          </p:cNvPr>
          <p:cNvSpPr txBox="1"/>
          <p:nvPr/>
        </p:nvSpPr>
        <p:spPr>
          <a:xfrm>
            <a:off x="6415641" y="2563990"/>
            <a:ext cx="152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krobat SemiBold" panose="00000700000000000000" pitchFamily="2" charset="-52"/>
              </a:rPr>
              <a:t>ТЮМЕНЬ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6075" y="5672902"/>
            <a:ext cx="10985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>
                <a:solidFill>
                  <a:srgbClr val="FF0000"/>
                </a:solidFill>
                <a:latin typeface="Akrobat Black" panose="020B0604020202020204" charset="-52"/>
              </a:rPr>
              <a:t>Федеральный закон от 31 июля 2025 г. № 304-ФЗ «О внесении изменений в отдельные законодательные акты Российской Федерации»  </a:t>
            </a:r>
            <a:endParaRPr lang="ru-RU" sz="1300" dirty="0">
              <a:solidFill>
                <a:srgbClr val="FF0000"/>
              </a:solidFill>
              <a:latin typeface="Akrobat Black" panose="020B060402020202020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082" y="3100321"/>
            <a:ext cx="113738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krobat Black" panose="020B0604020202020204" charset="-52"/>
              </a:rPr>
              <a:t>Приказом </a:t>
            </a:r>
            <a:r>
              <a:rPr lang="ru-RU" sz="1600" dirty="0" err="1" smtClean="0">
                <a:latin typeface="Akrobat Black" panose="020B0604020202020204" charset="-52"/>
              </a:rPr>
              <a:t>Ростехнадзора</a:t>
            </a:r>
            <a:r>
              <a:rPr lang="ru-RU" sz="1600" dirty="0" smtClean="0">
                <a:latin typeface="Akrobat Black" panose="020B0604020202020204" charset="-52"/>
              </a:rPr>
              <a:t> от 19 мая 2026 г. № 172 утвержден Порядок ведения реестра заключений экспертизы промышленной безопасности Федеральной службой по экологическому, технологическому и атомному надзору и ее территориальными органами</a:t>
            </a:r>
          </a:p>
          <a:p>
            <a:pPr algn="r"/>
            <a:r>
              <a:rPr lang="ru-RU" sz="1300" dirty="0" smtClean="0">
                <a:solidFill>
                  <a:srgbClr val="FF0000"/>
                </a:solidFill>
                <a:latin typeface="Akrobat Black" panose="020B0604020202020204" charset="-52"/>
              </a:rPr>
              <a:t>Приказ вступает в силу с 1 сентября 2026 г.</a:t>
            </a:r>
            <a:endParaRPr lang="ru-RU" sz="1300" dirty="0" smtClean="0">
              <a:solidFill>
                <a:srgbClr val="FF0000"/>
              </a:solidFill>
              <a:latin typeface="Akrob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54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625EB7-F177-B84A-0482-029E0906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13426FC-395D-25E2-7399-664CEB8EBA79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4CCA04CD-2AD2-8C91-90E3-A7BCBEA51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3A61D8-93BE-B92C-AF0F-99805D8AE136}"/>
              </a:ext>
            </a:extLst>
          </p:cNvPr>
          <p:cNvSpPr txBox="1"/>
          <p:nvPr/>
        </p:nvSpPr>
        <p:spPr>
          <a:xfrm>
            <a:off x="265543" y="6492143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krobat SemiBold" panose="00000700000000000000" pitchFamily="2" charset="-52"/>
              </a:rPr>
              <a:t>10</a:t>
            </a:r>
            <a:endParaRPr lang="ru-RU" sz="14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1E8F680-D4A5-1B83-3256-079F99ECD632}"/>
              </a:ext>
            </a:extLst>
          </p:cNvPr>
          <p:cNvSpPr txBox="1"/>
          <p:nvPr/>
        </p:nvSpPr>
        <p:spPr>
          <a:xfrm>
            <a:off x="8193926" y="3350453"/>
            <a:ext cx="601447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1346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13279"/>
              </p:ext>
            </p:extLst>
          </p:nvPr>
        </p:nvGraphicFramePr>
        <p:xfrm>
          <a:off x="599848" y="1477107"/>
          <a:ext cx="10970718" cy="308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830"/>
                <a:gridCol w="1752053"/>
                <a:gridCol w="1915886"/>
                <a:gridCol w="1924594"/>
                <a:gridCol w="1996372"/>
                <a:gridCol w="1817983"/>
              </a:tblGrid>
              <a:tr h="7149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Всего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Тюмень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Сургут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Нижневартовск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Ноябрьск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</a:tr>
              <a:tr h="557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krobat Black" panose="020B0604020202020204" charset="-52"/>
                        </a:rPr>
                        <a:t>Прошли</a:t>
                      </a:r>
                      <a:r>
                        <a:rPr lang="ru-RU" sz="1600" baseline="0" dirty="0" smtClean="0">
                          <a:latin typeface="Akrobat Black" panose="020B0604020202020204" charset="-52"/>
                        </a:rPr>
                        <a:t> аттестацию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krobat Black" panose="020B0604020202020204" charset="-52"/>
                        </a:rPr>
                        <a:t>2096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krobat Black" panose="020B0604020202020204" charset="-52"/>
                        </a:rPr>
                        <a:t>1086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krobat Black" panose="020B0604020202020204" charset="-52"/>
                        </a:rPr>
                        <a:t>544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krobat Black" panose="020B0604020202020204" charset="-52"/>
                        </a:rPr>
                        <a:t>203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krobat Black" panose="020B0604020202020204" charset="-52"/>
                        </a:rPr>
                        <a:t>263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</a:tr>
              <a:tr h="396239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сдано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10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сдано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 сдано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7512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Не явились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 на аттестацию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krobat Black" panose="020B060402020202020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574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krobat Black" panose="020B060402020202020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274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krobat Black" panose="020B060402020202020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148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krobat Black" panose="020B060402020202020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120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krobat Black" panose="020B060402020202020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krobat Black" panose="020B0604020202020204" charset="-52"/>
                          <a:ea typeface="+mn-ea"/>
                          <a:cs typeface="+mn-cs"/>
                        </a:rPr>
                        <a:t>32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krobat Black" panose="020B060402020202020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6847" y="5286103"/>
            <a:ext cx="1105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krobat SemiBold" panose="020B0604020202020204" charset="-52"/>
              </a:rPr>
              <a:t>За 1 квартал </a:t>
            </a:r>
            <a:r>
              <a:rPr lang="ru-RU" dirty="0" smtClean="0">
                <a:latin typeface="Akrobat SemiBold" panose="020B0604020202020204" charset="-52"/>
              </a:rPr>
              <a:t>2026 </a:t>
            </a:r>
            <a:r>
              <a:rPr lang="ru-RU" dirty="0" smtClean="0">
                <a:latin typeface="Akrobat SemiBold" panose="020B0604020202020204" charset="-52"/>
              </a:rPr>
              <a:t>года с результатом СДАНО прошли аттестацию в области промышленной безопасности </a:t>
            </a:r>
            <a:r>
              <a:rPr lang="ru-RU" dirty="0" smtClean="0">
                <a:latin typeface="Akrobat SemiBold" panose="020B0604020202020204" charset="-52"/>
              </a:rPr>
              <a:t>58%</a:t>
            </a:r>
            <a:endParaRPr lang="ru-RU" dirty="0" smtClean="0">
              <a:latin typeface="Akrobat SemiBold" panose="020B0604020202020204" charset="-52"/>
            </a:endParaRPr>
          </a:p>
          <a:p>
            <a:pPr algn="ctr"/>
            <a:r>
              <a:rPr lang="ru-RU" dirty="0" smtClean="0">
                <a:latin typeface="Akrobat SemiBold" panose="020B0604020202020204" charset="-52"/>
              </a:rPr>
              <a:t>Не явка составила </a:t>
            </a:r>
            <a:r>
              <a:rPr lang="ru-RU" dirty="0" smtClean="0">
                <a:latin typeface="Akrobat SemiBold" panose="020B0604020202020204" charset="-52"/>
              </a:rPr>
              <a:t>21% </a:t>
            </a:r>
            <a:r>
              <a:rPr lang="ru-RU" dirty="0" smtClean="0">
                <a:latin typeface="Akrobat SemiBold" panose="020B0604020202020204" charset="-52"/>
              </a:rPr>
              <a:t>от общего количества заявившихся</a:t>
            </a:r>
            <a:endParaRPr lang="ru-RU" dirty="0">
              <a:latin typeface="Akrobat SemiBold" panose="020B060402020202020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FA2018-86B5-6B18-0358-05376537FFD7}"/>
              </a:ext>
            </a:extLst>
          </p:cNvPr>
          <p:cNvSpPr txBox="1"/>
          <p:nvPr/>
        </p:nvSpPr>
        <p:spPr>
          <a:xfrm>
            <a:off x="501162" y="-232498"/>
            <a:ext cx="11046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400"/>
              </a:lnSpc>
              <a:spcAft>
                <a:spcPts val="2400"/>
              </a:spcAft>
              <a:defRPr sz="2400">
                <a:latin typeface="Akrobat SemiBold" panose="00000700000000000000" pitchFamily="2" charset="-52"/>
              </a:defRPr>
            </a:lvl1pPr>
          </a:lstStyle>
          <a:p>
            <a:endParaRPr lang="ru-RU" sz="3200" u="sng" dirty="0" smtClean="0">
              <a:latin typeface="Akrobat Black" panose="020B0604020202020204" charset="-52"/>
            </a:endParaRPr>
          </a:p>
          <a:p>
            <a:r>
              <a:rPr lang="ru-RU" sz="3200" dirty="0" smtClean="0">
                <a:latin typeface="Akrobat Black" panose="020B0604020202020204" charset="-52"/>
              </a:rPr>
              <a:t>Организация </a:t>
            </a:r>
            <a:r>
              <a:rPr lang="ru-RU" sz="3200" dirty="0" smtClean="0">
                <a:latin typeface="Akrobat Black" panose="020B0604020202020204" charset="-52"/>
              </a:rPr>
              <a:t>и проведение аттестации по вопросам промышленной </a:t>
            </a:r>
            <a:r>
              <a:rPr lang="ru-RU" sz="3200" dirty="0" smtClean="0">
                <a:latin typeface="Akrobat Black" panose="020B0604020202020204" charset="-52"/>
              </a:rPr>
              <a:t>безопасности</a:t>
            </a:r>
            <a:endParaRPr lang="ru-RU" sz="3200" dirty="0">
              <a:latin typeface="Akrobat Black" panose="020B0604020202020204" charset="-52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42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E273DE7-23FF-7DA9-4CF3-E14ECD9F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103BE6-F521-453B-D1AD-BC6F6A6CB654}"/>
              </a:ext>
            </a:extLst>
          </p:cNvPr>
          <p:cNvSpPr txBox="1"/>
          <p:nvPr/>
        </p:nvSpPr>
        <p:spPr>
          <a:xfrm>
            <a:off x="733790" y="386882"/>
            <a:ext cx="10892152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>
                <a:latin typeface="Akrobat Black" panose="020B0604020202020204" charset="-52"/>
              </a:rPr>
              <a:t>Лицензирование деятельности</a:t>
            </a:r>
            <a:endParaRPr lang="ru-RU" dirty="0">
              <a:latin typeface="Akrobat Black" panose="020B0604020202020204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4CD0EFE-6F5E-C41B-E331-9C432411C3BC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DDB6DD9E-EB69-F56A-4FD0-297AD54AF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132E0D-0F54-C395-7941-348E5BE602C3}"/>
              </a:ext>
            </a:extLst>
          </p:cNvPr>
          <p:cNvSpPr txBox="1"/>
          <p:nvPr/>
        </p:nvSpPr>
        <p:spPr>
          <a:xfrm>
            <a:off x="265543" y="64921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krobat SemiBold" panose="00000700000000000000" pitchFamily="2" charset="-52"/>
              </a:rPr>
              <a:t>11</a:t>
            </a:r>
            <a:endParaRPr lang="ru-RU" sz="14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49915"/>
              </p:ext>
            </p:extLst>
          </p:nvPr>
        </p:nvGraphicFramePr>
        <p:xfrm>
          <a:off x="552801" y="1214500"/>
          <a:ext cx="11073141" cy="158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3754"/>
                <a:gridCol w="2689387"/>
              </a:tblGrid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Наименование показателя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Общее</a:t>
                      </a:r>
                      <a:r>
                        <a:rPr lang="ru-RU" baseline="0" dirty="0" smtClean="0">
                          <a:latin typeface="Akrobat Black" panose="020B0604020202020204" charset="-52"/>
                        </a:rPr>
                        <a:t> количество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</a:tr>
              <a:tr h="5703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krobat Black" panose="020B0604020202020204" charset="-52"/>
                        </a:rPr>
                        <a:t>Количество рассмотренных заявлений о предоставлении лицензии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28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/>
                </a:tc>
              </a:tr>
              <a:tr h="5451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krobat Black" panose="020B0604020202020204" charset="-52"/>
                        </a:rPr>
                        <a:t>Количество рассмотренных заявлений о внесении изменений в реестр лицензий</a:t>
                      </a:r>
                      <a:endParaRPr lang="ru-RU" sz="1600" dirty="0">
                        <a:latin typeface="Akrobat Black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krobat Black" panose="020B0604020202020204" charset="-52"/>
                        </a:rPr>
                        <a:t>76</a:t>
                      </a:r>
                      <a:endParaRPr lang="ru-RU" dirty="0">
                        <a:latin typeface="Akrobat Black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0870" y="3625661"/>
            <a:ext cx="3465285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krobat SemiBold" panose="020B0604020202020204" charset="-52"/>
              </a:rPr>
              <a:t>Упрощен порядок лицензирования эксплуатации взрывопожароопасных и химически опасных производственных объектов </a:t>
            </a:r>
            <a:r>
              <a:rPr lang="en-US" sz="2100" dirty="0" smtClean="0">
                <a:latin typeface="Akrobat SemiBold" panose="020B0604020202020204" charset="-52"/>
              </a:rPr>
              <a:t>I</a:t>
            </a:r>
            <a:r>
              <a:rPr lang="ru-RU" sz="2100" dirty="0" smtClean="0">
                <a:latin typeface="Akrobat SemiBold" panose="020B0604020202020204" charset="-52"/>
              </a:rPr>
              <a:t>, </a:t>
            </a:r>
            <a:r>
              <a:rPr lang="en-US" sz="2100" dirty="0" smtClean="0">
                <a:latin typeface="Akrobat SemiBold" panose="020B0604020202020204" charset="-52"/>
              </a:rPr>
              <a:t>II </a:t>
            </a:r>
            <a:r>
              <a:rPr lang="ru-RU" sz="2100" dirty="0" smtClean="0">
                <a:latin typeface="Akrobat SemiBold" panose="020B0604020202020204" charset="-52"/>
              </a:rPr>
              <a:t>и </a:t>
            </a:r>
            <a:r>
              <a:rPr lang="en-US" sz="2100" dirty="0" smtClean="0">
                <a:latin typeface="Akrobat SemiBold" panose="020B0604020202020204" charset="-52"/>
              </a:rPr>
              <a:t>III </a:t>
            </a:r>
            <a:r>
              <a:rPr lang="ru-RU" sz="2100" dirty="0" smtClean="0">
                <a:latin typeface="Akrobat SemiBold" panose="020B0604020202020204" charset="-52"/>
              </a:rPr>
              <a:t>классов опасности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7703" y="3594883"/>
            <a:ext cx="6128238" cy="20621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Akrobat SemiBold" panose="020B0604020202020204" charset="-52"/>
              </a:rPr>
              <a:t>Ключевые изменения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20B0604020202020204" charset="-52"/>
              </a:rPr>
              <a:t>Услуга оказывается территориальными органами </a:t>
            </a:r>
            <a:r>
              <a:rPr lang="ru-RU" dirty="0" err="1" smtClean="0">
                <a:latin typeface="Akrobat SemiBold" panose="020B0604020202020204" charset="-52"/>
              </a:rPr>
              <a:t>Ростехнадзора</a:t>
            </a:r>
            <a:endParaRPr lang="ru-RU" dirty="0" smtClean="0">
              <a:latin typeface="Akrobat SemiBold" panose="020B0604020202020204" charset="-52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20B0604020202020204" charset="-52"/>
              </a:rPr>
              <a:t>Расширено требование о праве собственности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20B0604020202020204" charset="-52"/>
              </a:rPr>
              <a:t>Отказ от копий документов – достаточно указать сведения о документах (реквизиты)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20B0604020202020204" charset="-52"/>
              </a:rPr>
              <a:t>Сокращенные сроки</a:t>
            </a:r>
            <a:endParaRPr lang="ru-RU" dirty="0">
              <a:latin typeface="Akrob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96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658312-848E-E358-7557-3FD43C94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5E88649-8CB2-7E23-C43B-D1BB310A8A41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B17F631-5BE0-B193-3419-5F9A18F70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45143C-0838-B14F-5C70-B99B429D5100}"/>
              </a:ext>
            </a:extLst>
          </p:cNvPr>
          <p:cNvSpPr txBox="1"/>
          <p:nvPr/>
        </p:nvSpPr>
        <p:spPr>
          <a:xfrm>
            <a:off x="265543" y="649214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E0AC48-817C-3357-9214-4AB98F7A9A5C}"/>
              </a:ext>
            </a:extLst>
          </p:cNvPr>
          <p:cNvSpPr txBox="1"/>
          <p:nvPr/>
        </p:nvSpPr>
        <p:spPr>
          <a:xfrm>
            <a:off x="345589" y="251427"/>
            <a:ext cx="1121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400"/>
              </a:lnSpc>
              <a:spcAft>
                <a:spcPts val="2400"/>
              </a:spcAft>
              <a:defRPr sz="2400">
                <a:latin typeface="Akrobat SemiBold" panose="00000700000000000000" pitchFamily="2" charset="-52"/>
              </a:defRPr>
            </a:lvl1pPr>
          </a:lstStyle>
          <a:p>
            <a:r>
              <a:rPr lang="ru-RU" sz="3200" dirty="0">
                <a:latin typeface="Akrobat Black" panose="020B0604020202020204" charset="-52"/>
              </a:rPr>
              <a:t>Регистрация опасных производственных объектов в государственном реестре опасных производственных объектов</a:t>
            </a: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AB106D-0601-2BCD-C1C1-80CE6EDE5B39}"/>
              </a:ext>
            </a:extLst>
          </p:cNvPr>
          <p:cNvSpPr txBox="1"/>
          <p:nvPr/>
        </p:nvSpPr>
        <p:spPr>
          <a:xfrm>
            <a:off x="457200" y="2953133"/>
            <a:ext cx="11304739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robat SemiBold" panose="00000700000000000000" pitchFamily="2" charset="-52"/>
              </a:rPr>
              <a:t>С </a:t>
            </a:r>
            <a:r>
              <a:rPr lang="ru-RU" dirty="0">
                <a:latin typeface="Akrobat SemiBold" panose="00000700000000000000" pitchFamily="2" charset="-52"/>
              </a:rPr>
              <a:t>1 </a:t>
            </a:r>
            <a:r>
              <a:rPr lang="ru-RU" dirty="0" smtClean="0">
                <a:latin typeface="Akrobat SemiBold" panose="00000700000000000000" pitchFamily="2" charset="-52"/>
              </a:rPr>
              <a:t>марта </a:t>
            </a:r>
            <a:r>
              <a:rPr lang="ru-RU" dirty="0">
                <a:latin typeface="Akrobat SemiBold" panose="00000700000000000000" pitchFamily="2" charset="-52"/>
              </a:rPr>
              <a:t>2026 года </a:t>
            </a:r>
            <a:r>
              <a:rPr lang="ru-RU" dirty="0" smtClean="0">
                <a:latin typeface="Akrobat SemiBold" panose="00000700000000000000" pitchFamily="2" charset="-52"/>
              </a:rPr>
              <a:t>вступили в силу Правила регистрации опасных производственных </a:t>
            </a:r>
            <a:r>
              <a:rPr lang="ru-RU" dirty="0">
                <a:latin typeface="Akrobat SemiBold" panose="00000700000000000000" pitchFamily="2" charset="-52"/>
              </a:rPr>
              <a:t>объектов в </a:t>
            </a:r>
            <a:r>
              <a:rPr lang="ru-RU" dirty="0">
                <a:latin typeface="Akrobat SemiBold" panose="00000700000000000000" pitchFamily="2" charset="-52"/>
              </a:rPr>
              <a:t>государственном реестре опасных производственных </a:t>
            </a:r>
            <a:r>
              <a:rPr lang="ru-RU" dirty="0" smtClean="0">
                <a:latin typeface="Akrobat SemiBold" panose="00000700000000000000" pitchFamily="2" charset="-52"/>
              </a:rPr>
              <a:t>объектов</a:t>
            </a:r>
            <a:endParaRPr lang="ru-RU" dirty="0">
              <a:latin typeface="Akrobat SemiBold" panose="000007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6751" y="3647792"/>
            <a:ext cx="10985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>
                <a:solidFill>
                  <a:srgbClr val="FF0000"/>
                </a:solidFill>
                <a:latin typeface="Akrobat Black" panose="020B0604020202020204" charset="-52"/>
              </a:rPr>
              <a:t>Постановление Правительства РФ от 3 сентября 2025 г. № 1363 «О регистрации ОПО в государственном реестре ОПО»</a:t>
            </a:r>
            <a:endParaRPr lang="ru-RU" sz="1300" dirty="0">
              <a:solidFill>
                <a:srgbClr val="FF0000"/>
              </a:solidFill>
              <a:latin typeface="Akrobat Black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082" y="1146626"/>
            <a:ext cx="31181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krobat Bold" panose="00000800000000000000" pitchFamily="50" charset="-52"/>
              </a:rPr>
              <a:t>рассмотрено заявлений </a:t>
            </a:r>
            <a:r>
              <a:rPr lang="ru-RU" sz="2500" dirty="0" smtClean="0">
                <a:latin typeface="Akrobat Bold" panose="00000800000000000000" pitchFamily="50" charset="-52"/>
              </a:rPr>
              <a:t>1524</a:t>
            </a:r>
            <a:endParaRPr lang="ru-RU" sz="2500" dirty="0">
              <a:latin typeface="Akrobat Bold" panose="00000800000000000000" pitchFamily="50" charset="-52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57200" y="1685152"/>
            <a:ext cx="6836769" cy="876761"/>
            <a:chOff x="1058063" y="2055252"/>
            <a:chExt cx="6836769" cy="87676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36D15BB-CEF0-C641-2F76-E3A2819DC5DD}"/>
                </a:ext>
              </a:extLst>
            </p:cNvPr>
            <p:cNvSpPr/>
            <p:nvPr/>
          </p:nvSpPr>
          <p:spPr>
            <a:xfrm>
              <a:off x="1058063" y="2055252"/>
              <a:ext cx="4691651" cy="360000"/>
            </a:xfrm>
            <a:prstGeom prst="rect">
              <a:avLst/>
            </a:prstGeom>
            <a:solidFill>
              <a:srgbClr val="006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836D15BB-CEF0-C641-2F76-E3A2819DC5DD}"/>
                </a:ext>
              </a:extLst>
            </p:cNvPr>
            <p:cNvSpPr/>
            <p:nvPr/>
          </p:nvSpPr>
          <p:spPr>
            <a:xfrm>
              <a:off x="1058063" y="2398118"/>
              <a:ext cx="2440485" cy="36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9E7ECBE-8E5A-2467-A7F8-77F5D51B3CDA}"/>
                </a:ext>
              </a:extLst>
            </p:cNvPr>
            <p:cNvSpPr txBox="1"/>
            <p:nvPr/>
          </p:nvSpPr>
          <p:spPr>
            <a:xfrm>
              <a:off x="5749714" y="2055252"/>
              <a:ext cx="2145118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600"/>
                </a:lnSpc>
                <a:defRPr sz="16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/>
                <a:t>ОПО зарегистрировано </a:t>
              </a:r>
              <a:br>
                <a:rPr lang="ru-RU" dirty="0" smtClean="0"/>
              </a:br>
              <a:r>
                <a:rPr lang="ru-RU" dirty="0" smtClean="0"/>
                <a:t>в реестре </a:t>
              </a:r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9E7ECBE-8E5A-2467-A7F8-77F5D51B3CDA}"/>
                </a:ext>
              </a:extLst>
            </p:cNvPr>
            <p:cNvSpPr txBox="1"/>
            <p:nvPr/>
          </p:nvSpPr>
          <p:spPr>
            <a:xfrm>
              <a:off x="3551572" y="2429311"/>
              <a:ext cx="2145118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600"/>
                </a:lnSpc>
                <a:defRPr sz="16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/>
                <a:t>ОПО исключено из реестра </a:t>
              </a:r>
              <a:endParaRPr lang="ru-RU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6AB106D-0601-2BCD-C1C1-80CE6EDE5B39}"/>
              </a:ext>
            </a:extLst>
          </p:cNvPr>
          <p:cNvSpPr txBox="1"/>
          <p:nvPr/>
        </p:nvSpPr>
        <p:spPr>
          <a:xfrm>
            <a:off x="457199" y="4480791"/>
            <a:ext cx="11304739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krobat SemiBold" panose="00000700000000000000" pitchFamily="2" charset="-52"/>
              </a:rPr>
              <a:t>Ключевые изменения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Akrobat SemiBold" panose="00000700000000000000" pitchFamily="2" charset="-52"/>
              </a:rPr>
              <a:t>Цифровизация</a:t>
            </a:r>
            <a:r>
              <a:rPr lang="ru-RU" dirty="0" smtClean="0">
                <a:latin typeface="Akrobat SemiBold" panose="00000700000000000000" pitchFamily="2" charset="-52"/>
              </a:rPr>
              <a:t> подачи заявлений (приоритет электронной формы подачи заявлений на регистрацию)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0000700000000000000" pitchFamily="2" charset="-52"/>
              </a:rPr>
              <a:t>Минимальный пакет документов (сокращение объема предоставляемой информации)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0000700000000000000" pitchFamily="2" charset="-52"/>
              </a:rPr>
              <a:t>Сокращение срока регистрации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 SemiBold" panose="00000700000000000000" pitchFamily="2" charset="-52"/>
              </a:rPr>
              <a:t>Приостановка вместо отказа – приостановка рассмотрения для исправления замечаний вместо отказа в услуге</a:t>
            </a:r>
            <a:endParaRPr lang="ru-RU" dirty="0">
              <a:latin typeface="Akrobat SemiBold" panose="00000700000000000000" pitchFamily="2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207D765-0880-CC57-CFC3-A5793CC0A43B}"/>
              </a:ext>
            </a:extLst>
          </p:cNvPr>
          <p:cNvSpPr txBox="1"/>
          <p:nvPr/>
        </p:nvSpPr>
        <p:spPr>
          <a:xfrm>
            <a:off x="4600428" y="1723635"/>
            <a:ext cx="601447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121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207D765-0880-CC57-CFC3-A5793CC0A43B}"/>
              </a:ext>
            </a:extLst>
          </p:cNvPr>
          <p:cNvSpPr txBox="1"/>
          <p:nvPr/>
        </p:nvSpPr>
        <p:spPr>
          <a:xfrm>
            <a:off x="2391637" y="2045152"/>
            <a:ext cx="601447" cy="33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55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8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038F5A6-4383-E79F-360C-24EFF494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CB961A-668C-F918-B477-CDB9302EFB22}"/>
              </a:ext>
            </a:extLst>
          </p:cNvPr>
          <p:cNvSpPr txBox="1"/>
          <p:nvPr/>
        </p:nvSpPr>
        <p:spPr>
          <a:xfrm>
            <a:off x="486556" y="385996"/>
            <a:ext cx="692048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Основные задачи Управления на </a:t>
            </a:r>
            <a:r>
              <a:rPr lang="ru-RU" dirty="0" smtClean="0"/>
              <a:t>2026 </a:t>
            </a:r>
            <a:r>
              <a:rPr lang="ru-RU" dirty="0"/>
              <a:t>год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C50D76E-AA83-2A35-9ECC-2F23FC86EA9B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BA3C23DC-30D4-A074-40EA-48F7F8742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A9587B-8D34-46BA-A119-3B2CC29DF524}"/>
              </a:ext>
            </a:extLst>
          </p:cNvPr>
          <p:cNvSpPr txBox="1"/>
          <p:nvPr/>
        </p:nvSpPr>
        <p:spPr>
          <a:xfrm>
            <a:off x="265543" y="6492143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krobat SemiBold" panose="00000700000000000000" pitchFamily="2" charset="-52"/>
              </a:rPr>
              <a:t>13</a:t>
            </a:r>
            <a:endParaRPr lang="ru-RU" sz="14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pic>
        <p:nvPicPr>
          <p:cNvPr id="7" name="Рисунок 6" descr="Значок 1 контур">
            <a:extLst>
              <a:ext uri="{FF2B5EF4-FFF2-40B4-BE49-F238E27FC236}">
                <a16:creationId xmlns="" xmlns:a16="http://schemas.microsoft.com/office/drawing/2014/main" id="{3FD560AB-B83D-976D-A443-CBDC7BB35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587" y="1124948"/>
            <a:ext cx="360000" cy="360000"/>
          </a:xfrm>
          <a:prstGeom prst="rect">
            <a:avLst/>
          </a:prstGeom>
        </p:spPr>
      </p:pic>
      <p:pic>
        <p:nvPicPr>
          <p:cNvPr id="8" name="Рисунок 7" descr="Значок контур">
            <a:extLst>
              <a:ext uri="{FF2B5EF4-FFF2-40B4-BE49-F238E27FC236}">
                <a16:creationId xmlns="" xmlns:a16="http://schemas.microsoft.com/office/drawing/2014/main" id="{CAB42892-8518-17E1-E277-ED0C5731D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623" y="1725362"/>
            <a:ext cx="360000" cy="360000"/>
          </a:xfrm>
          <a:prstGeom prst="rect">
            <a:avLst/>
          </a:prstGeom>
        </p:spPr>
      </p:pic>
      <p:pic>
        <p:nvPicPr>
          <p:cNvPr id="9" name="Рисунок 8" descr="Значок 3 контур">
            <a:extLst>
              <a:ext uri="{FF2B5EF4-FFF2-40B4-BE49-F238E27FC236}">
                <a16:creationId xmlns="" xmlns:a16="http://schemas.microsoft.com/office/drawing/2014/main" id="{C5DE8222-E554-F2B6-F2F3-64721AF31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623" y="2626899"/>
            <a:ext cx="360000" cy="360000"/>
          </a:xfrm>
          <a:prstGeom prst="rect">
            <a:avLst/>
          </a:prstGeom>
        </p:spPr>
      </p:pic>
      <p:pic>
        <p:nvPicPr>
          <p:cNvPr id="10" name="Рисунок 9" descr="Значок 4 контур">
            <a:extLst>
              <a:ext uri="{FF2B5EF4-FFF2-40B4-BE49-F238E27FC236}">
                <a16:creationId xmlns="" xmlns:a16="http://schemas.microsoft.com/office/drawing/2014/main" id="{F3087268-7DCE-0698-3CF1-2775857B2E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623" y="3862107"/>
            <a:ext cx="360000" cy="3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E1A6EC1-C65D-847B-0EA3-2282481A0672}"/>
              </a:ext>
            </a:extLst>
          </p:cNvPr>
          <p:cNvSpPr txBox="1"/>
          <p:nvPr/>
        </p:nvSpPr>
        <p:spPr>
          <a:xfrm>
            <a:off x="886607" y="1108335"/>
            <a:ext cx="107910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pPr>
              <a:lnSpc>
                <a:spcPts val="2400"/>
              </a:lnSpc>
              <a:spcAft>
                <a:spcPts val="2400"/>
              </a:spcAft>
            </a:pPr>
            <a:r>
              <a:rPr lang="ru-RU" sz="2400" dirty="0"/>
              <a:t>Повышение уровня самоподготовки </a:t>
            </a:r>
            <a:r>
              <a:rPr lang="ru-RU" sz="2400" dirty="0" smtClean="0"/>
              <a:t>инспекторского </a:t>
            </a:r>
            <a:r>
              <a:rPr lang="ru-RU" sz="2400" dirty="0"/>
              <a:t>состава</a:t>
            </a:r>
          </a:p>
          <a:p>
            <a:pPr>
              <a:lnSpc>
                <a:spcPts val="2400"/>
              </a:lnSpc>
              <a:spcAft>
                <a:spcPts val="2400"/>
              </a:spcAft>
            </a:pPr>
            <a:r>
              <a:rPr lang="ru-RU" sz="2400" dirty="0"/>
              <a:t>Совершенствование методики и технологии надзорной деятельности на технически сложных производственных объектах</a:t>
            </a:r>
          </a:p>
          <a:p>
            <a:pPr>
              <a:lnSpc>
                <a:spcPts val="2400"/>
              </a:lnSpc>
              <a:spcAft>
                <a:spcPts val="2400"/>
              </a:spcAft>
            </a:pPr>
            <a:r>
              <a:rPr lang="ru-RU" sz="2400" dirty="0"/>
              <a:t>Изучение на постоянной основе действующего законодательства на предмет актуальных изменений, с дальнейшим внесением предложений в ЦА </a:t>
            </a:r>
            <a:r>
              <a:rPr lang="ru-RU" sz="2400" dirty="0" err="1"/>
              <a:t>Ростехнадзора</a:t>
            </a:r>
            <a:r>
              <a:rPr lang="ru-RU" sz="2400" dirty="0"/>
              <a:t>, по проблемным вопросам обеспечения единообразия в подходах к применению законодательства</a:t>
            </a:r>
          </a:p>
          <a:p>
            <a:pPr>
              <a:lnSpc>
                <a:spcPts val="2400"/>
              </a:lnSpc>
              <a:spcAft>
                <a:spcPts val="2400"/>
              </a:spcAft>
            </a:pPr>
            <a:r>
              <a:rPr lang="ru-RU" sz="2400" dirty="0"/>
              <a:t>Обеспечение безусловного выполнения поднадзорными организациями нормативных  требований </a:t>
            </a:r>
          </a:p>
          <a:p>
            <a:pPr>
              <a:lnSpc>
                <a:spcPts val="2400"/>
              </a:lnSpc>
              <a:spcAft>
                <a:spcPts val="2400"/>
              </a:spcAft>
            </a:pPr>
            <a:endParaRPr lang="ru-RU" sz="2400" dirty="0" smtClean="0"/>
          </a:p>
          <a:p>
            <a:pPr>
              <a:lnSpc>
                <a:spcPts val="2400"/>
              </a:lnSpc>
              <a:spcAft>
                <a:spcPts val="2400"/>
              </a:spcAft>
            </a:pP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0592" y="5280326"/>
            <a:ext cx="1074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krobat SemiBold" panose="020B0604020202020204" charset="-52"/>
              </a:rPr>
              <a:t>Переход предоставления государственных услуг в электронной форме с использованием ЕПГУ</a:t>
            </a:r>
            <a:endParaRPr lang="ru-RU" sz="2000" dirty="0">
              <a:solidFill>
                <a:srgbClr val="FF0000"/>
              </a:solidFill>
              <a:latin typeface="Akrob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79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9E7B54-5E83-0549-DD24-4D6CFA17E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61314B-6A2C-1A11-5824-97C2A9F4BCCD}"/>
              </a:ext>
            </a:extLst>
          </p:cNvPr>
          <p:cNvSpPr/>
          <p:nvPr/>
        </p:nvSpPr>
        <p:spPr>
          <a:xfrm>
            <a:off x="0" y="-108154"/>
            <a:ext cx="12192000" cy="6966154"/>
          </a:xfrm>
          <a:prstGeom prst="rect">
            <a:avLst/>
          </a:prstGeom>
          <a:gradFill flip="none" rotWithShape="1">
            <a:gsLst>
              <a:gs pos="0">
                <a:srgbClr val="0069AC"/>
              </a:gs>
              <a:gs pos="100000">
                <a:srgbClr val="0069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370F03-9D5C-B9EA-DC50-8CF15404AA73}"/>
              </a:ext>
            </a:extLst>
          </p:cNvPr>
          <p:cNvSpPr txBox="1"/>
          <p:nvPr/>
        </p:nvSpPr>
        <p:spPr>
          <a:xfrm>
            <a:off x="1780316" y="2156510"/>
            <a:ext cx="863136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pPr>
              <a:lnSpc>
                <a:spcPts val="3500"/>
              </a:lnSpc>
            </a:pPr>
            <a:r>
              <a:rPr lang="ru-RU" sz="4000" dirty="0" smtClean="0">
                <a:solidFill>
                  <a:schemeClr val="bg1"/>
                </a:solidFill>
                <a:latin typeface="Akrobat Bold" panose="00000800000000000000" pitchFamily="50" charset="-52"/>
              </a:rPr>
              <a:t>Благодарю за внимание!</a:t>
            </a:r>
            <a:endParaRPr lang="ru-RU" sz="4000" dirty="0">
              <a:solidFill>
                <a:schemeClr val="bg1"/>
              </a:solidFill>
              <a:latin typeface="Akrobat Bold" panose="00000800000000000000" pitchFamily="50" charset="-52"/>
            </a:endParaRPr>
          </a:p>
          <a:p>
            <a:pPr>
              <a:lnSpc>
                <a:spcPts val="3500"/>
              </a:lnSpc>
            </a:pPr>
            <a:endParaRPr lang="ru-RU" dirty="0">
              <a:solidFill>
                <a:schemeClr val="bg1"/>
              </a:solidFill>
              <a:latin typeface="Akrobat Bold" panose="00000800000000000000" pitchFamily="50" charset="-52"/>
            </a:endParaRPr>
          </a:p>
          <a:p>
            <a:pPr>
              <a:lnSpc>
                <a:spcPts val="3500"/>
              </a:lnSpc>
            </a:pPr>
            <a:endParaRPr lang="ru-RU" dirty="0">
              <a:solidFill>
                <a:schemeClr val="bg1"/>
              </a:solidFill>
              <a:latin typeface="Akrobat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3688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03C2A0-DE44-6B00-0D4B-D72456FB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8793" y="1170039"/>
            <a:ext cx="3090355" cy="50851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D951F9E-DCD8-3976-B664-CD9D126DB703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9690A116-5C15-DF8D-D6B9-1080E8B14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47FC3C-B761-F735-4425-DC5EAB0D668A}"/>
              </a:ext>
            </a:extLst>
          </p:cNvPr>
          <p:cNvSpPr txBox="1"/>
          <p:nvPr/>
        </p:nvSpPr>
        <p:spPr>
          <a:xfrm>
            <a:off x="265543" y="6492143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8738EF-237C-5E19-D47C-0B9608D841FA}"/>
              </a:ext>
            </a:extLst>
          </p:cNvPr>
          <p:cNvSpPr txBox="1"/>
          <p:nvPr/>
        </p:nvSpPr>
        <p:spPr>
          <a:xfrm>
            <a:off x="5874772" y="2111851"/>
            <a:ext cx="6105832" cy="103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400"/>
              </a:lnSpc>
              <a:spcAft>
                <a:spcPts val="2400"/>
              </a:spcAft>
              <a:defRPr sz="24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Северо-Уральское управление Ростехнадзора осуществляет контрольную (надзорную) деятельность на следующих территориях: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71DF45-90EC-0DCD-0976-D137F7C52080}"/>
              </a:ext>
            </a:extLst>
          </p:cNvPr>
          <p:cNvSpPr txBox="1"/>
          <p:nvPr/>
        </p:nvSpPr>
        <p:spPr>
          <a:xfrm>
            <a:off x="489053" y="318693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krobat Black" panose="00000A00000000000000" pitchFamily="2" charset="-52"/>
              </a:rPr>
              <a:t>Поднадзорная территория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9D0761EF-6883-9770-3B15-70605458A8E1}"/>
              </a:ext>
            </a:extLst>
          </p:cNvPr>
          <p:cNvGrpSpPr/>
          <p:nvPr/>
        </p:nvGrpSpPr>
        <p:grpSpPr>
          <a:xfrm>
            <a:off x="1572383" y="1792575"/>
            <a:ext cx="989373" cy="984044"/>
            <a:chOff x="1070937" y="1875879"/>
            <a:chExt cx="989373" cy="98404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E0DE67B-F55E-B381-3DD3-868F93339688}"/>
                </a:ext>
              </a:extLst>
            </p:cNvPr>
            <p:cNvSpPr txBox="1"/>
            <p:nvPr/>
          </p:nvSpPr>
          <p:spPr>
            <a:xfrm>
              <a:off x="1070937" y="1875879"/>
              <a:ext cx="989373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ЯНАО </a:t>
              </a:r>
            </a:p>
          </p:txBody>
        </p:sp>
        <p:cxnSp>
          <p:nvCxnSpPr>
            <p:cNvPr id="15" name="Соединитель: уступ 14">
              <a:extLst>
                <a:ext uri="{FF2B5EF4-FFF2-40B4-BE49-F238E27FC236}">
                  <a16:creationId xmlns="" xmlns:a16="http://schemas.microsoft.com/office/drawing/2014/main" id="{797F2926-93B4-00EA-798C-B22DB23C1D8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91381" y="2340078"/>
              <a:ext cx="869832" cy="519845"/>
            </a:xfrm>
            <a:prstGeom prst="bentConnector3">
              <a:avLst>
                <a:gd name="adj1" fmla="val -86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2F0AF46E-4D53-19A5-B06D-DA7182664092}"/>
              </a:ext>
            </a:extLst>
          </p:cNvPr>
          <p:cNvGrpSpPr/>
          <p:nvPr/>
        </p:nvGrpSpPr>
        <p:grpSpPr>
          <a:xfrm>
            <a:off x="1031894" y="3008718"/>
            <a:ext cx="1027845" cy="984044"/>
            <a:chOff x="677931" y="3008718"/>
            <a:chExt cx="1027845" cy="98404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E638F8F-A0B1-A31F-4B7D-76E60D2999B4}"/>
                </a:ext>
              </a:extLst>
            </p:cNvPr>
            <p:cNvSpPr txBox="1"/>
            <p:nvPr/>
          </p:nvSpPr>
          <p:spPr>
            <a:xfrm>
              <a:off x="677931" y="3008718"/>
              <a:ext cx="1027845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ХМАО </a:t>
              </a:r>
            </a:p>
          </p:txBody>
        </p:sp>
        <p:cxnSp>
          <p:nvCxnSpPr>
            <p:cNvPr id="23" name="Соединитель: уступ 22">
              <a:extLst>
                <a:ext uri="{FF2B5EF4-FFF2-40B4-BE49-F238E27FC236}">
                  <a16:creationId xmlns="" xmlns:a16="http://schemas.microsoft.com/office/drawing/2014/main" id="{3558FDAD-C553-BD58-8DA9-4FC4132672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98375" y="3472917"/>
              <a:ext cx="869832" cy="519845"/>
            </a:xfrm>
            <a:prstGeom prst="bentConnector3">
              <a:avLst>
                <a:gd name="adj1" fmla="val 26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E52C75E9-7704-9972-A351-D97DD6363CF2}"/>
              </a:ext>
            </a:extLst>
          </p:cNvPr>
          <p:cNvCxnSpPr>
            <a:cxnSpLocks/>
          </p:cNvCxnSpPr>
          <p:nvPr/>
        </p:nvCxnSpPr>
        <p:spPr>
          <a:xfrm flipH="1">
            <a:off x="587375" y="5846741"/>
            <a:ext cx="19100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A7F921E-341F-9E85-D572-8F1FB123775B}"/>
              </a:ext>
            </a:extLst>
          </p:cNvPr>
          <p:cNvSpPr txBox="1"/>
          <p:nvPr/>
        </p:nvSpPr>
        <p:spPr>
          <a:xfrm>
            <a:off x="510073" y="5105714"/>
            <a:ext cx="1781257" cy="82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Тюменская </a:t>
            </a:r>
          </a:p>
          <a:p>
            <a:r>
              <a:rPr lang="ru-RU" dirty="0"/>
              <a:t>область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4034A25-DE0D-9A71-0C01-B600C319621E}"/>
              </a:ext>
            </a:extLst>
          </p:cNvPr>
          <p:cNvSpPr txBox="1"/>
          <p:nvPr/>
        </p:nvSpPr>
        <p:spPr>
          <a:xfrm>
            <a:off x="5874772" y="3140151"/>
            <a:ext cx="610583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400"/>
              </a:lnSpc>
              <a:spcAft>
                <a:spcPts val="2400"/>
              </a:spcAft>
              <a:defRPr sz="2400">
                <a:latin typeface="Akrobat SemiBold" panose="00000700000000000000" pitchFamily="2" charset="-52"/>
              </a:defRPr>
            </a:lvl1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Тюменская область </a:t>
            </a:r>
          </a:p>
          <a:p>
            <a:pPr marL="252000" indent="-252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 Ханты-Мансийский автономный округ – Югра</a:t>
            </a:r>
          </a:p>
          <a:p>
            <a:pPr marL="252000" indent="-252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 Ямало-Ненецкий автономный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87935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98A92C5-A543-0327-E57A-C306A0C2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B13592-60FF-F227-786D-93725B462C17}"/>
              </a:ext>
            </a:extLst>
          </p:cNvPr>
          <p:cNvSpPr txBox="1"/>
          <p:nvPr/>
        </p:nvSpPr>
        <p:spPr>
          <a:xfrm>
            <a:off x="494677" y="384625"/>
            <a:ext cx="6271790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latin typeface="Akrobat Black" panose="00000A00000000000000" pitchFamily="2" charset="-52"/>
              </a:defRPr>
            </a:lvl1pPr>
          </a:lstStyle>
          <a:p>
            <a:pPr>
              <a:lnSpc>
                <a:spcPts val="3200"/>
              </a:lnSpc>
            </a:pPr>
            <a:r>
              <a:rPr lang="ru-RU" dirty="0"/>
              <a:t>Объекты, поднадзорные Управлению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3AA85B-2E66-E9B1-1315-327D81A47235}"/>
              </a:ext>
            </a:extLst>
          </p:cNvPr>
          <p:cNvSpPr txBox="1"/>
          <p:nvPr/>
        </p:nvSpPr>
        <p:spPr>
          <a:xfrm>
            <a:off x="964768" y="2381866"/>
            <a:ext cx="31438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defRPr sz="2200">
                <a:latin typeface="Akrobat Bold" panose="00000800000000000000" pitchFamily="50" charset="-52"/>
              </a:defRPr>
            </a:lvl1pPr>
          </a:lstStyle>
          <a:p>
            <a:r>
              <a:rPr lang="ru-RU" dirty="0" smtClean="0"/>
              <a:t>Опасные производственные объекты по регионам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D0EA282-132F-DB20-DC15-794F561DEED1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357C8BFC-BB1A-9EB7-74C3-D2B0A7DFE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A24607-F62E-B114-D184-8017B523299A}"/>
              </a:ext>
            </a:extLst>
          </p:cNvPr>
          <p:cNvSpPr txBox="1"/>
          <p:nvPr/>
        </p:nvSpPr>
        <p:spPr>
          <a:xfrm>
            <a:off x="265543" y="6492143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18A0ED-FA63-4D50-B794-73DCFBA4F6B2}"/>
              </a:ext>
            </a:extLst>
          </p:cNvPr>
          <p:cNvSpPr txBox="1"/>
          <p:nvPr/>
        </p:nvSpPr>
        <p:spPr>
          <a:xfrm>
            <a:off x="964768" y="1349114"/>
            <a:ext cx="304027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200">
                <a:latin typeface="Akrobat Bold" panose="00000800000000000000" pitchFamily="50" charset="-52"/>
              </a:defRPr>
            </a:lvl1pPr>
          </a:lstStyle>
          <a:p>
            <a:pPr>
              <a:lnSpc>
                <a:spcPts val="2200"/>
              </a:lnSpc>
            </a:pPr>
            <a:r>
              <a:rPr lang="ru-RU" dirty="0"/>
              <a:t>В области промышленной безопасности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8A398725-F4B1-7B8A-CB56-F2C68879CF6E}"/>
              </a:ext>
            </a:extLst>
          </p:cNvPr>
          <p:cNvGrpSpPr/>
          <p:nvPr/>
        </p:nvGrpSpPr>
        <p:grpSpPr>
          <a:xfrm>
            <a:off x="4014877" y="1420223"/>
            <a:ext cx="1298753" cy="639884"/>
            <a:chOff x="4389813" y="1287783"/>
            <a:chExt cx="1298753" cy="63988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97CFD68-F37F-1FC0-0DB8-2065870A38AF}"/>
                </a:ext>
              </a:extLst>
            </p:cNvPr>
            <p:cNvSpPr txBox="1"/>
            <p:nvPr/>
          </p:nvSpPr>
          <p:spPr>
            <a:xfrm>
              <a:off x="4389813" y="1287783"/>
              <a:ext cx="768159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0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ru-RU" dirty="0" smtClean="0"/>
                <a:t>6691</a:t>
              </a:r>
              <a:endParaRPr lang="ru-RU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E8F0571-51F1-F6AB-3C8F-E297E7D0941D}"/>
                </a:ext>
              </a:extLst>
            </p:cNvPr>
            <p:cNvSpPr txBox="1"/>
            <p:nvPr/>
          </p:nvSpPr>
          <p:spPr>
            <a:xfrm>
              <a:off x="4389813" y="1604502"/>
              <a:ext cx="12987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0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ru-RU" sz="1800" dirty="0" smtClean="0"/>
                <a:t>организация</a:t>
              </a:r>
              <a:endParaRPr lang="ru-RU" sz="180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0F3DA53B-F622-7D23-A3A3-BFF0F04A49B2}"/>
              </a:ext>
            </a:extLst>
          </p:cNvPr>
          <p:cNvGrpSpPr/>
          <p:nvPr/>
        </p:nvGrpSpPr>
        <p:grpSpPr>
          <a:xfrm>
            <a:off x="5817167" y="1420223"/>
            <a:ext cx="2616836" cy="883359"/>
            <a:chOff x="5994164" y="1231686"/>
            <a:chExt cx="2616836" cy="88335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85C61AD-BC9A-E474-FD41-0899D84B792F}"/>
                </a:ext>
              </a:extLst>
            </p:cNvPr>
            <p:cNvSpPr txBox="1"/>
            <p:nvPr/>
          </p:nvSpPr>
          <p:spPr>
            <a:xfrm>
              <a:off x="5994164" y="1231686"/>
              <a:ext cx="853119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/>
                <a:t>12149</a:t>
              </a:r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BC5E9A4-6318-7715-B392-FECC2147EA46}"/>
                </a:ext>
              </a:extLst>
            </p:cNvPr>
            <p:cNvSpPr txBox="1"/>
            <p:nvPr/>
          </p:nvSpPr>
          <p:spPr>
            <a:xfrm>
              <a:off x="5994164" y="1549569"/>
              <a:ext cx="2616836" cy="565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опасных производственных </a:t>
              </a:r>
              <a:r>
                <a:rPr lang="ru-RU" dirty="0" smtClean="0"/>
                <a:t>объектов</a:t>
              </a:r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52C00E72-ABFF-B69A-F21A-EC27B4EBC5BC}"/>
              </a:ext>
            </a:extLst>
          </p:cNvPr>
          <p:cNvGrpSpPr/>
          <p:nvPr/>
        </p:nvGrpSpPr>
        <p:grpSpPr>
          <a:xfrm>
            <a:off x="8580879" y="1371063"/>
            <a:ext cx="3898815" cy="725119"/>
            <a:chOff x="8040105" y="1238983"/>
            <a:chExt cx="3898815" cy="725119"/>
          </a:xfrm>
        </p:grpSpPr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8185B292-6DB8-57DB-69B5-182B08F9D39A}"/>
                </a:ext>
              </a:extLst>
            </p:cNvPr>
            <p:cNvGrpSpPr/>
            <p:nvPr/>
          </p:nvGrpSpPr>
          <p:grpSpPr>
            <a:xfrm>
              <a:off x="8040105" y="1238983"/>
              <a:ext cx="3898815" cy="451406"/>
              <a:chOff x="8896167" y="1258647"/>
              <a:chExt cx="4563498" cy="451406"/>
            </a:xfrm>
          </p:grpSpPr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DAE6235B-5129-8359-803B-FCB20DDAFC49}"/>
                  </a:ext>
                </a:extLst>
              </p:cNvPr>
              <p:cNvSpPr txBox="1"/>
              <p:nvPr/>
            </p:nvSpPr>
            <p:spPr>
              <a:xfrm>
                <a:off x="9445120" y="1359745"/>
                <a:ext cx="4014545" cy="334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1800"/>
                  </a:lnSpc>
                  <a:defRPr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 smtClean="0"/>
                  <a:t>объектов </a:t>
                </a:r>
                <a:r>
                  <a:rPr lang="en-US" dirty="0"/>
                  <a:t>I </a:t>
                </a:r>
                <a:r>
                  <a:rPr lang="ru-RU" dirty="0"/>
                  <a:t>класса опасности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A7D32CED-226A-28F7-376C-6E729CC4C4DD}"/>
                  </a:ext>
                </a:extLst>
              </p:cNvPr>
              <p:cNvSpPr txBox="1"/>
              <p:nvPr/>
            </p:nvSpPr>
            <p:spPr>
              <a:xfrm>
                <a:off x="8896167" y="1258647"/>
                <a:ext cx="602664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8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sz="2000" dirty="0" smtClean="0"/>
                  <a:t>430</a:t>
                </a:r>
                <a:endParaRPr lang="ru-RU" sz="2000" dirty="0"/>
              </a:p>
            </p:txBody>
          </p:sp>
        </p:grpSp>
        <p:grpSp>
          <p:nvGrpSpPr>
            <p:cNvPr id="39" name="Группа 38">
              <a:extLst>
                <a:ext uri="{FF2B5EF4-FFF2-40B4-BE49-F238E27FC236}">
                  <a16:creationId xmlns="" xmlns:a16="http://schemas.microsoft.com/office/drawing/2014/main" id="{A6BBEC44-4434-8EEB-9C7A-C53C61A3B31D}"/>
                </a:ext>
              </a:extLst>
            </p:cNvPr>
            <p:cNvGrpSpPr/>
            <p:nvPr/>
          </p:nvGrpSpPr>
          <p:grpSpPr>
            <a:xfrm>
              <a:off x="8040105" y="1512696"/>
              <a:ext cx="3612802" cy="451406"/>
              <a:chOff x="8747018" y="1114843"/>
              <a:chExt cx="4117043" cy="451406"/>
            </a:xfrm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822D7A50-D700-7285-D1FE-4714012AE2A1}"/>
                  </a:ext>
                </a:extLst>
              </p:cNvPr>
              <p:cNvSpPr txBox="1"/>
              <p:nvPr/>
            </p:nvSpPr>
            <p:spPr>
              <a:xfrm>
                <a:off x="9281473" y="1206109"/>
                <a:ext cx="3582588" cy="334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1800"/>
                  </a:lnSpc>
                  <a:defRPr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 smtClean="0"/>
                  <a:t>объектов </a:t>
                </a:r>
                <a:r>
                  <a:rPr lang="en-US" dirty="0"/>
                  <a:t>II </a:t>
                </a:r>
                <a:r>
                  <a:rPr lang="ru-RU" dirty="0"/>
                  <a:t>класса опасности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6E91E665-38B2-94AD-3CB7-0153BF92FB23}"/>
                  </a:ext>
                </a:extLst>
              </p:cNvPr>
              <p:cNvSpPr txBox="1"/>
              <p:nvPr/>
            </p:nvSpPr>
            <p:spPr>
              <a:xfrm>
                <a:off x="8747018" y="1114843"/>
                <a:ext cx="592228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8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sz="2000" dirty="0" smtClean="0"/>
                  <a:t>649</a:t>
                </a:r>
                <a:endParaRPr lang="ru-RU" sz="2000" dirty="0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8AE84F-1ED5-103A-6D58-4C64D01C4C9D}"/>
              </a:ext>
            </a:extLst>
          </p:cNvPr>
          <p:cNvSpPr txBox="1"/>
          <p:nvPr/>
        </p:nvSpPr>
        <p:spPr>
          <a:xfrm>
            <a:off x="5850733" y="2214505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dirty="0" smtClean="0"/>
              <a:t>3835</a:t>
            </a:r>
            <a:r>
              <a:rPr lang="ru-RU" sz="1800" dirty="0" smtClean="0"/>
              <a:t>                                            Тюменская</a:t>
            </a:r>
            <a:r>
              <a:rPr lang="ru-RU" dirty="0" smtClean="0"/>
              <a:t> </a:t>
            </a:r>
            <a:r>
              <a:rPr lang="ru-RU" sz="1800" dirty="0" smtClean="0"/>
              <a:t>область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F7C8E4C-D199-ED34-FD6D-6E11BFE60786}"/>
              </a:ext>
            </a:extLst>
          </p:cNvPr>
          <p:cNvSpPr txBox="1"/>
          <p:nvPr/>
        </p:nvSpPr>
        <p:spPr>
          <a:xfrm>
            <a:off x="964768" y="3467897"/>
            <a:ext cx="314380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defRPr sz="2200">
                <a:latin typeface="Akrobat Bold" panose="00000800000000000000" pitchFamily="50" charset="-52"/>
              </a:defRPr>
            </a:lvl1pPr>
          </a:lstStyle>
          <a:p>
            <a:r>
              <a:rPr lang="ru-RU" dirty="0" smtClean="0"/>
              <a:t>Опасные производственные объекты по классам опасности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1B03C4C-2CAF-C5B8-1716-DE0D08CA44BC}"/>
              </a:ext>
            </a:extLst>
          </p:cNvPr>
          <p:cNvSpPr txBox="1"/>
          <p:nvPr/>
        </p:nvSpPr>
        <p:spPr>
          <a:xfrm>
            <a:off x="5850733" y="3399250"/>
            <a:ext cx="5753892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sz="2500" dirty="0" smtClean="0"/>
              <a:t>430    </a:t>
            </a:r>
            <a:r>
              <a:rPr lang="ru-RU" sz="1800" dirty="0" smtClean="0"/>
              <a:t>                                         </a:t>
            </a:r>
            <a:r>
              <a:rPr lang="en-US" sz="2300" dirty="0" smtClean="0"/>
              <a:t>I</a:t>
            </a:r>
            <a:r>
              <a:rPr lang="en-US" sz="1800" dirty="0" smtClean="0"/>
              <a:t> </a:t>
            </a:r>
            <a:r>
              <a:rPr lang="ru-RU" sz="1800" dirty="0" smtClean="0"/>
              <a:t>класс опасности</a:t>
            </a:r>
            <a:endParaRPr lang="ru-RU" sz="25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64F9CC1-8E4B-3633-05BA-3FF3C2FA3668}"/>
              </a:ext>
            </a:extLst>
          </p:cNvPr>
          <p:cNvSpPr txBox="1"/>
          <p:nvPr/>
        </p:nvSpPr>
        <p:spPr>
          <a:xfrm>
            <a:off x="967765" y="4707760"/>
            <a:ext cx="29562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defRPr sz="2200">
                <a:latin typeface="Akrobat Bold" panose="00000800000000000000" pitchFamily="50" charset="-52"/>
              </a:defRPr>
            </a:lvl1pPr>
          </a:lstStyle>
          <a:p>
            <a:r>
              <a:rPr lang="ru-RU" dirty="0" smtClean="0"/>
              <a:t>Фактическая нагрузка инспекторского состава </a:t>
            </a:r>
            <a:br>
              <a:rPr lang="ru-RU" dirty="0" smtClean="0"/>
            </a:br>
            <a:r>
              <a:rPr lang="ru-RU" dirty="0" smtClean="0"/>
              <a:t>по государственному надзору в области промышленной безопасности</a:t>
            </a:r>
            <a:endParaRPr lang="ru-RU" dirty="0"/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57464CBB-E708-B656-D557-87A8393C7D34}"/>
              </a:ext>
            </a:extLst>
          </p:cNvPr>
          <p:cNvGrpSpPr/>
          <p:nvPr/>
        </p:nvGrpSpPr>
        <p:grpSpPr>
          <a:xfrm>
            <a:off x="4018998" y="5617213"/>
            <a:ext cx="1361270" cy="600994"/>
            <a:chOff x="3990191" y="4476698"/>
            <a:chExt cx="1361270" cy="60099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26A0E1B0-BF2B-E0AB-7741-6C1ECBE2A7BE}"/>
                </a:ext>
              </a:extLst>
            </p:cNvPr>
            <p:cNvSpPr txBox="1"/>
            <p:nvPr/>
          </p:nvSpPr>
          <p:spPr>
            <a:xfrm>
              <a:off x="4046680" y="4476698"/>
              <a:ext cx="61266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/>
                <a:t>106</a:t>
              </a:r>
              <a:endParaRPr lang="ru-RU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9502F3C-58B0-BBDE-16F4-8EF67D80BC88}"/>
                </a:ext>
              </a:extLst>
            </p:cNvPr>
            <p:cNvSpPr txBox="1"/>
            <p:nvPr/>
          </p:nvSpPr>
          <p:spPr>
            <a:xfrm>
              <a:off x="3990191" y="4743049"/>
              <a:ext cx="1361270" cy="33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/>
                <a:t> организаций</a:t>
              </a:r>
              <a:endParaRPr lang="ru-RU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18ACE937-49CC-5372-1F92-612D7C6D6B67}"/>
              </a:ext>
            </a:extLst>
          </p:cNvPr>
          <p:cNvGrpSpPr/>
          <p:nvPr/>
        </p:nvGrpSpPr>
        <p:grpSpPr>
          <a:xfrm>
            <a:off x="5817167" y="5589751"/>
            <a:ext cx="2629693" cy="629181"/>
            <a:chOff x="5990230" y="1973360"/>
            <a:chExt cx="2629693" cy="629181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4EE304BD-BF43-D6DC-7595-A8DCD3F1D0D7}"/>
                </a:ext>
              </a:extLst>
            </p:cNvPr>
            <p:cNvSpPr txBox="1"/>
            <p:nvPr/>
          </p:nvSpPr>
          <p:spPr>
            <a:xfrm>
              <a:off x="5990230" y="1973360"/>
              <a:ext cx="701532" cy="46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/>
                <a:t>193</a:t>
              </a:r>
              <a:endParaRPr lang="ru-RU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23ACBBD9-7258-1016-8FBE-921043BAC837}"/>
                </a:ext>
              </a:extLst>
            </p:cNvPr>
            <p:cNvSpPr txBox="1"/>
            <p:nvPr/>
          </p:nvSpPr>
          <p:spPr>
            <a:xfrm>
              <a:off x="6003087" y="2267898"/>
              <a:ext cx="2616836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п</a:t>
              </a:r>
              <a:r>
                <a:rPr lang="ru-RU" dirty="0" smtClean="0"/>
                <a:t>однадзорных объекта</a:t>
              </a:r>
              <a:endParaRPr lang="ru-RU" dirty="0"/>
            </a:p>
          </p:txBody>
        </p:sp>
      </p:grp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5A5FE9B5-415D-FE03-4DBC-5F683D5B39D8}"/>
              </a:ext>
            </a:extLst>
          </p:cNvPr>
          <p:cNvCxnSpPr/>
          <p:nvPr/>
        </p:nvCxnSpPr>
        <p:spPr>
          <a:xfrm>
            <a:off x="613199" y="2250000"/>
            <a:ext cx="11017250" cy="0"/>
          </a:xfrm>
          <a:prstGeom prst="line">
            <a:avLst/>
          </a:prstGeom>
          <a:ln>
            <a:solidFill>
              <a:srgbClr val="0069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7BB9CC59-F7B7-07F0-1B40-AC480FFCA3AC}"/>
              </a:ext>
            </a:extLst>
          </p:cNvPr>
          <p:cNvCxnSpPr/>
          <p:nvPr/>
        </p:nvCxnSpPr>
        <p:spPr>
          <a:xfrm>
            <a:off x="587375" y="3429000"/>
            <a:ext cx="11017250" cy="0"/>
          </a:xfrm>
          <a:prstGeom prst="line">
            <a:avLst/>
          </a:prstGeom>
          <a:ln>
            <a:solidFill>
              <a:srgbClr val="0069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A4F8A69A-CD39-A648-0B2B-6AC457693850}"/>
              </a:ext>
            </a:extLst>
          </p:cNvPr>
          <p:cNvCxnSpPr/>
          <p:nvPr/>
        </p:nvCxnSpPr>
        <p:spPr>
          <a:xfrm>
            <a:off x="587375" y="4675730"/>
            <a:ext cx="11017250" cy="0"/>
          </a:xfrm>
          <a:prstGeom prst="line">
            <a:avLst/>
          </a:prstGeom>
          <a:ln>
            <a:solidFill>
              <a:srgbClr val="0069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3ACBBD9-7258-1016-8FBE-921043BAC837}"/>
              </a:ext>
            </a:extLst>
          </p:cNvPr>
          <p:cNvSpPr txBox="1"/>
          <p:nvPr/>
        </p:nvSpPr>
        <p:spPr>
          <a:xfrm>
            <a:off x="8605257" y="5661558"/>
            <a:ext cx="37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r>
              <a:rPr lang="ru-RU" sz="2800" dirty="0" smtClean="0"/>
              <a:t>9 987</a:t>
            </a:r>
            <a:r>
              <a:rPr lang="ru-RU" sz="1600" dirty="0" smtClean="0"/>
              <a:t> км линейной части </a:t>
            </a:r>
            <a:br>
              <a:rPr lang="ru-RU" sz="1600" dirty="0" smtClean="0"/>
            </a:br>
            <a:r>
              <a:rPr lang="ru-RU" sz="1600" dirty="0" smtClean="0"/>
              <a:t>магистрального трубопроводного транспорта</a:t>
            </a:r>
            <a:endParaRPr lang="ru-RU" dirty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907" y="1513253"/>
            <a:ext cx="216282" cy="21003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75139" y="2746175"/>
            <a:ext cx="216282" cy="21003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88AE84F-1ED5-103A-6D58-4C64D01C4C9D}"/>
              </a:ext>
            </a:extLst>
          </p:cNvPr>
          <p:cNvSpPr txBox="1"/>
          <p:nvPr/>
        </p:nvSpPr>
        <p:spPr>
          <a:xfrm>
            <a:off x="5842738" y="2611494"/>
            <a:ext cx="40815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dirty="0" smtClean="0"/>
              <a:t>5717</a:t>
            </a:r>
            <a:r>
              <a:rPr lang="ru-RU" sz="1800" dirty="0" smtClean="0"/>
              <a:t>                                              ХМАО-Югра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288AE84F-1ED5-103A-6D58-4C64D01C4C9D}"/>
              </a:ext>
            </a:extLst>
          </p:cNvPr>
          <p:cNvSpPr txBox="1"/>
          <p:nvPr/>
        </p:nvSpPr>
        <p:spPr>
          <a:xfrm>
            <a:off x="5842738" y="2929886"/>
            <a:ext cx="34836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dirty="0" smtClean="0"/>
              <a:t>2597</a:t>
            </a:r>
            <a:r>
              <a:rPr lang="ru-RU" sz="1800" dirty="0" smtClean="0"/>
              <a:t>                                             ЯНАО</a:t>
            </a:r>
          </a:p>
        </p:txBody>
      </p:sp>
      <p:sp>
        <p:nvSpPr>
          <p:cNvPr id="72" name="Овал 71"/>
          <p:cNvSpPr/>
          <p:nvPr/>
        </p:nvSpPr>
        <p:spPr>
          <a:xfrm>
            <a:off x="566907" y="3951627"/>
            <a:ext cx="216282" cy="21003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1B03C4C-2CAF-C5B8-1716-DE0D08CA44BC}"/>
              </a:ext>
            </a:extLst>
          </p:cNvPr>
          <p:cNvSpPr txBox="1"/>
          <p:nvPr/>
        </p:nvSpPr>
        <p:spPr>
          <a:xfrm>
            <a:off x="5850733" y="3684896"/>
            <a:ext cx="5753892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sz="2500" dirty="0" smtClean="0"/>
              <a:t>649    </a:t>
            </a:r>
            <a:r>
              <a:rPr lang="ru-RU" sz="1800" dirty="0" smtClean="0"/>
              <a:t>                                         </a:t>
            </a:r>
            <a:r>
              <a:rPr lang="en-US" sz="2300" dirty="0" smtClean="0"/>
              <a:t>II</a:t>
            </a:r>
            <a:r>
              <a:rPr lang="en-US" sz="1800" dirty="0" smtClean="0"/>
              <a:t> </a:t>
            </a:r>
            <a:r>
              <a:rPr lang="ru-RU" sz="1800" dirty="0" smtClean="0"/>
              <a:t>класс опасности</a:t>
            </a:r>
            <a:endParaRPr lang="ru-RU" sz="2500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1B03C4C-2CAF-C5B8-1716-DE0D08CA44BC}"/>
              </a:ext>
            </a:extLst>
          </p:cNvPr>
          <p:cNvSpPr txBox="1"/>
          <p:nvPr/>
        </p:nvSpPr>
        <p:spPr>
          <a:xfrm>
            <a:off x="5850733" y="3957075"/>
            <a:ext cx="5753892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sz="2500" dirty="0" smtClean="0"/>
              <a:t>6</a:t>
            </a:r>
            <a:r>
              <a:rPr lang="en-US" sz="2500" dirty="0" smtClean="0"/>
              <a:t>2</a:t>
            </a:r>
            <a:r>
              <a:rPr lang="ru-RU" sz="2500" dirty="0" smtClean="0"/>
              <a:t>7</a:t>
            </a:r>
            <a:r>
              <a:rPr lang="en-US" sz="2500" dirty="0" smtClean="0"/>
              <a:t>1</a:t>
            </a:r>
            <a:r>
              <a:rPr lang="ru-RU" sz="2500" dirty="0" smtClean="0"/>
              <a:t>    </a:t>
            </a:r>
            <a:r>
              <a:rPr lang="ru-RU" sz="1800" dirty="0" smtClean="0"/>
              <a:t>                                       </a:t>
            </a:r>
            <a:r>
              <a:rPr lang="en-US" sz="2300" dirty="0" smtClean="0"/>
              <a:t>III</a:t>
            </a:r>
            <a:r>
              <a:rPr lang="en-US" sz="1800" dirty="0" smtClean="0"/>
              <a:t> </a:t>
            </a:r>
            <a:r>
              <a:rPr lang="ru-RU" sz="1800" dirty="0" smtClean="0"/>
              <a:t>класс опасности</a:t>
            </a:r>
            <a:endParaRPr lang="ru-RU" sz="2500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1B03C4C-2CAF-C5B8-1716-DE0D08CA44BC}"/>
              </a:ext>
            </a:extLst>
          </p:cNvPr>
          <p:cNvSpPr txBox="1"/>
          <p:nvPr/>
        </p:nvSpPr>
        <p:spPr>
          <a:xfrm>
            <a:off x="5850733" y="4248083"/>
            <a:ext cx="5779716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en-US" sz="2500" dirty="0" smtClean="0"/>
              <a:t>4</a:t>
            </a:r>
            <a:r>
              <a:rPr lang="ru-RU" sz="2500" dirty="0" smtClean="0"/>
              <a:t>799</a:t>
            </a:r>
            <a:r>
              <a:rPr lang="en-US" sz="2500" dirty="0" smtClean="0"/>
              <a:t>                                </a:t>
            </a:r>
            <a:r>
              <a:rPr lang="en-US" sz="2300" dirty="0" smtClean="0"/>
              <a:t>IV</a:t>
            </a:r>
            <a:r>
              <a:rPr lang="en-US" sz="1800" dirty="0" smtClean="0"/>
              <a:t> </a:t>
            </a:r>
            <a:r>
              <a:rPr lang="ru-RU" sz="1800" dirty="0" smtClean="0"/>
              <a:t>класс опасности</a:t>
            </a:r>
            <a:endParaRPr lang="ru-RU" sz="2500" dirty="0"/>
          </a:p>
        </p:txBody>
      </p:sp>
      <p:sp>
        <p:nvSpPr>
          <p:cNvPr id="78" name="Овал 77"/>
          <p:cNvSpPr/>
          <p:nvPr/>
        </p:nvSpPr>
        <p:spPr>
          <a:xfrm>
            <a:off x="583325" y="5366200"/>
            <a:ext cx="216282" cy="21003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 descr="Мужчина со сплошной заливкой">
            <a:extLst>
              <a:ext uri="{FF2B5EF4-FFF2-40B4-BE49-F238E27FC236}">
                <a16:creationId xmlns:a16="http://schemas.microsoft.com/office/drawing/2014/main" xmlns="" id="{341883D4-1AE6-4D33-BEE5-938674AB0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93227" y="4772861"/>
            <a:ext cx="657193" cy="657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4774" y="4860198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krobat SemiBold" panose="00000700000000000000" pitchFamily="2" charset="-52"/>
              </a:rPr>
              <a:t>- 1</a:t>
            </a:r>
            <a:r>
              <a:rPr lang="ru-RU" dirty="0" smtClean="0">
                <a:latin typeface="Akrobat SemiBold" panose="00000700000000000000" pitchFamily="2" charset="-52"/>
              </a:rPr>
              <a:t> </a:t>
            </a:r>
            <a:r>
              <a:rPr lang="ru-RU" dirty="0">
                <a:latin typeface="Akrobat SemiBold" panose="00000700000000000000" pitchFamily="2" charset="-52"/>
              </a:rPr>
              <a:t>инспектор</a:t>
            </a:r>
          </a:p>
        </p:txBody>
      </p:sp>
    </p:spTree>
    <p:extLst>
      <p:ext uri="{BB962C8B-B14F-4D97-AF65-F5344CB8AC3E}">
        <p14:creationId xmlns:p14="http://schemas.microsoft.com/office/powerpoint/2010/main" val="331958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00770C-691A-4F05-26A2-576B9E3D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50111651-11B7-A490-F6C2-910202D1FC45}"/>
              </a:ext>
            </a:extLst>
          </p:cNvPr>
          <p:cNvSpPr/>
          <p:nvPr/>
        </p:nvSpPr>
        <p:spPr>
          <a:xfrm>
            <a:off x="522027" y="5216862"/>
            <a:ext cx="11305496" cy="1008461"/>
          </a:xfrm>
          <a:prstGeom prst="rect">
            <a:avLst/>
          </a:prstGeom>
          <a:solidFill>
            <a:srgbClr val="0069A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500" dirty="0">
                <a:solidFill>
                  <a:schemeClr val="tx1"/>
                </a:solidFill>
                <a:latin typeface="Akrobat Bold" panose="00000800000000000000" charset="-52"/>
              </a:rPr>
              <a:t>Всего выявлено 560 нарушений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Akrobat Bold" panose="00000800000000000000" charset="-52"/>
              </a:rPr>
              <a:t>на 16% меньше, чем в 1 квартале 2025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F1C1694-D1EB-3B5B-65A3-0064A63F37A5}"/>
              </a:ext>
            </a:extLst>
          </p:cNvPr>
          <p:cNvGrpSpPr/>
          <p:nvPr/>
        </p:nvGrpSpPr>
        <p:grpSpPr>
          <a:xfrm>
            <a:off x="521703" y="1216624"/>
            <a:ext cx="5176654" cy="624627"/>
            <a:chOff x="487989" y="1099985"/>
            <a:chExt cx="5176654" cy="6246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3F3670D-C96F-3691-BF7B-5087551D0C4B}"/>
                </a:ext>
              </a:extLst>
            </p:cNvPr>
            <p:cNvSpPr txBox="1"/>
            <p:nvPr/>
          </p:nvSpPr>
          <p:spPr>
            <a:xfrm>
              <a:off x="794327" y="1147007"/>
              <a:ext cx="4870316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2200"/>
                </a:lnSpc>
                <a:defRPr sz="2200">
                  <a:latin typeface="Akrobat Bold" panose="00000800000000000000" pitchFamily="50" charset="-52"/>
                </a:defRPr>
              </a:lvl1pPr>
            </a:lstStyle>
            <a:p>
              <a:r>
                <a:rPr lang="ru-RU" dirty="0"/>
                <a:t>плановая выездная проверка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369EF03-A2BE-42F9-EE6C-3784EE59A406}"/>
                </a:ext>
              </a:extLst>
            </p:cNvPr>
            <p:cNvSpPr txBox="1"/>
            <p:nvPr/>
          </p:nvSpPr>
          <p:spPr>
            <a:xfrm>
              <a:off x="487989" y="1099985"/>
              <a:ext cx="436338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b="1" dirty="0"/>
                <a:t>21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FCFA470-7B09-9632-B5FD-CFE664D77A62}"/>
                </a:ext>
              </a:extLst>
            </p:cNvPr>
            <p:cNvSpPr txBox="1"/>
            <p:nvPr/>
          </p:nvSpPr>
          <p:spPr>
            <a:xfrm>
              <a:off x="493329" y="1416899"/>
              <a:ext cx="3631544" cy="3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600"/>
                </a:lnSpc>
                <a:defRPr sz="16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на 4% меньше, чем в 1 квартале 2025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F925435-BD5A-9252-4E67-26B0A1CC76CA}"/>
              </a:ext>
            </a:extLst>
          </p:cNvPr>
          <p:cNvGrpSpPr/>
          <p:nvPr/>
        </p:nvGrpSpPr>
        <p:grpSpPr>
          <a:xfrm>
            <a:off x="528613" y="2072463"/>
            <a:ext cx="4765790" cy="612213"/>
            <a:chOff x="473141" y="2845504"/>
            <a:chExt cx="4765790" cy="61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92259DE-F3A3-DD94-BE92-5F70677CA578}"/>
                </a:ext>
              </a:extLst>
            </p:cNvPr>
            <p:cNvSpPr txBox="1"/>
            <p:nvPr/>
          </p:nvSpPr>
          <p:spPr>
            <a:xfrm>
              <a:off x="706158" y="2883333"/>
              <a:ext cx="4532773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2200"/>
                </a:lnSpc>
                <a:defRPr sz="2200">
                  <a:latin typeface="Akrobat Bold" panose="00000800000000000000" pitchFamily="50" charset="-52"/>
                </a:defRPr>
              </a:lvl1pPr>
            </a:lstStyle>
            <a:p>
              <a:r>
                <a:rPr lang="ru-RU" dirty="0"/>
                <a:t>внеплановые выездные проверки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76F2862-283B-C1D8-171A-E42E3CEA8D1B}"/>
                </a:ext>
              </a:extLst>
            </p:cNvPr>
            <p:cNvSpPr txBox="1"/>
            <p:nvPr/>
          </p:nvSpPr>
          <p:spPr>
            <a:xfrm>
              <a:off x="473141" y="2845504"/>
              <a:ext cx="415498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4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F1B2AAC-DF15-82A8-5B29-2D75EA07D4A6}"/>
                </a:ext>
              </a:extLst>
            </p:cNvPr>
            <p:cNvSpPr txBox="1"/>
            <p:nvPr/>
          </p:nvSpPr>
          <p:spPr>
            <a:xfrm>
              <a:off x="501838" y="3150004"/>
              <a:ext cx="3222884" cy="3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600"/>
                </a:lnSpc>
                <a:defRPr sz="16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на 33% меньше, чем в 1 квартале 2025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EF2A1A-9FCA-52D6-FE22-EC1471443A79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588512E-4C98-5D7B-A0BA-71C34D637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BB681CB-33D4-069B-F17D-AD149C29DB0E}"/>
              </a:ext>
            </a:extLst>
          </p:cNvPr>
          <p:cNvSpPr txBox="1"/>
          <p:nvPr/>
        </p:nvSpPr>
        <p:spPr>
          <a:xfrm>
            <a:off x="265543" y="6492143"/>
            <a:ext cx="25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5</a:t>
            </a:r>
          </a:p>
          <a:p>
            <a:endParaRPr lang="ru-RU" sz="14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4C58F8F-63A8-E0AA-7D27-57CD8BA5D118}"/>
              </a:ext>
            </a:extLst>
          </p:cNvPr>
          <p:cNvSpPr txBox="1"/>
          <p:nvPr/>
        </p:nvSpPr>
        <p:spPr>
          <a:xfrm>
            <a:off x="485754" y="385080"/>
            <a:ext cx="11257613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Контрольная (надзорная) деятельность в 1 квартале 2026 года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87699E7-98FD-0B32-D779-7EBB6F809FD6}"/>
              </a:ext>
            </a:extLst>
          </p:cNvPr>
          <p:cNvSpPr txBox="1"/>
          <p:nvPr/>
        </p:nvSpPr>
        <p:spPr>
          <a:xfrm>
            <a:off x="8604638" y="1997060"/>
            <a:ext cx="3222884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99510" y="178698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krobat SemiBold" panose="00000700000000000000" pitchFamily="2" charset="-52"/>
              </a:rPr>
              <a:t>7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242080" y="179529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krobat SemiBold" panose="00000700000000000000" pitchFamily="2" charset="-52"/>
              </a:rPr>
              <a:t>11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0879339-8F56-CC52-E1C5-8C83AF7F55ED}"/>
              </a:ext>
            </a:extLst>
          </p:cNvPr>
          <p:cNvGrpSpPr/>
          <p:nvPr/>
        </p:nvGrpSpPr>
        <p:grpSpPr>
          <a:xfrm>
            <a:off x="522026" y="2979523"/>
            <a:ext cx="5022428" cy="744682"/>
            <a:chOff x="473141" y="2845504"/>
            <a:chExt cx="5022428" cy="6778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85D66BC-26D6-55DA-DE05-438C2CB37AD0}"/>
                </a:ext>
              </a:extLst>
            </p:cNvPr>
            <p:cNvSpPr txBox="1"/>
            <p:nvPr/>
          </p:nvSpPr>
          <p:spPr>
            <a:xfrm>
              <a:off x="962796" y="2866716"/>
              <a:ext cx="453277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2200"/>
                </a:lnSpc>
                <a:defRPr sz="2200">
                  <a:latin typeface="Akrobat Bold" panose="00000800000000000000" pitchFamily="50" charset="-52"/>
                </a:defRPr>
              </a:lvl1pPr>
            </a:lstStyle>
            <a:p>
              <a:r>
                <a:rPr lang="ru-RU" dirty="0"/>
                <a:t>проверки в рамках режима постоянного государственного надзора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F896166-F272-A991-4677-33443CF0109C}"/>
                </a:ext>
              </a:extLst>
            </p:cNvPr>
            <p:cNvSpPr txBox="1"/>
            <p:nvPr/>
          </p:nvSpPr>
          <p:spPr>
            <a:xfrm>
              <a:off x="473141" y="2845504"/>
              <a:ext cx="678391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192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5CA1BB8-8819-9433-BBB7-76ADA3ED7D75}"/>
              </a:ext>
            </a:extLst>
          </p:cNvPr>
          <p:cNvGrpSpPr/>
          <p:nvPr/>
        </p:nvGrpSpPr>
        <p:grpSpPr>
          <a:xfrm>
            <a:off x="536725" y="4017922"/>
            <a:ext cx="5022428" cy="962024"/>
            <a:chOff x="473141" y="2845504"/>
            <a:chExt cx="5022428" cy="87562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73E2E70-4497-07BF-0656-59709900CBCF}"/>
                </a:ext>
              </a:extLst>
            </p:cNvPr>
            <p:cNvSpPr txBox="1"/>
            <p:nvPr/>
          </p:nvSpPr>
          <p:spPr>
            <a:xfrm>
              <a:off x="962796" y="2866716"/>
              <a:ext cx="4532773" cy="854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2200"/>
                </a:lnSpc>
                <a:defRPr sz="2200">
                  <a:latin typeface="Akrobat Bold" panose="00000800000000000000" pitchFamily="50" charset="-52"/>
                </a:defRPr>
              </a:lvl1pPr>
            </a:lstStyle>
            <a:p>
              <a:r>
                <a:rPr lang="ru-RU" dirty="0"/>
                <a:t>мероприятия, связанные с приемкой и пуском в эксплуатацию объектов оборудования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440817E-F3E9-3AA2-9775-BFE7DDC68D26}"/>
                </a:ext>
              </a:extLst>
            </p:cNvPr>
            <p:cNvSpPr txBox="1"/>
            <p:nvPr/>
          </p:nvSpPr>
          <p:spPr>
            <a:xfrm>
              <a:off x="473141" y="2845504"/>
              <a:ext cx="681597" cy="427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182 </a:t>
              </a:r>
            </a:p>
          </p:txBody>
        </p:sp>
      </p:grp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xmlns="" id="{7F0E355F-F732-4C9E-AEC8-37762303414E}"/>
              </a:ext>
            </a:extLst>
          </p:cNvPr>
          <p:cNvGraphicFramePr/>
          <p:nvPr>
            <p:extLst/>
          </p:nvPr>
        </p:nvGraphicFramePr>
        <p:xfrm>
          <a:off x="5300988" y="681071"/>
          <a:ext cx="7018014" cy="457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4F0226D-BF47-FEA6-CF18-F18F198E0C05}"/>
              </a:ext>
            </a:extLst>
          </p:cNvPr>
          <p:cNvSpPr txBox="1"/>
          <p:nvPr/>
        </p:nvSpPr>
        <p:spPr>
          <a:xfrm>
            <a:off x="5527420" y="1864961"/>
            <a:ext cx="1687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  <a:lumOff val="50000"/>
                  </a:schemeClr>
                </a:solidFill>
                <a:latin typeface="Akrobat Bold" panose="00000800000000000000" charset="-52"/>
              </a:rPr>
              <a:t>347 нарушений</a:t>
            </a:r>
          </a:p>
          <a:p>
            <a:r>
              <a:rPr lang="ru-RU" sz="1500" dirty="0">
                <a:solidFill>
                  <a:schemeClr val="tx2">
                    <a:lumMod val="50000"/>
                    <a:lumOff val="50000"/>
                  </a:schemeClr>
                </a:solidFill>
                <a:latin typeface="Akrobat Bold" panose="00000800000000000000" charset="-52"/>
              </a:rPr>
              <a:t>постоянный надзор</a:t>
            </a:r>
          </a:p>
        </p:txBody>
      </p:sp>
    </p:spTree>
    <p:extLst>
      <p:ext uri="{BB962C8B-B14F-4D97-AF65-F5344CB8AC3E}">
        <p14:creationId xmlns:p14="http://schemas.microsoft.com/office/powerpoint/2010/main" val="148720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61FF36-CED7-650B-78AF-FB1534B98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E0A9C1E6-1BA6-5300-E387-D2A3FD886C93}"/>
              </a:ext>
            </a:extLst>
          </p:cNvPr>
          <p:cNvSpPr/>
          <p:nvPr/>
        </p:nvSpPr>
        <p:spPr>
          <a:xfrm>
            <a:off x="587374" y="4817203"/>
            <a:ext cx="11150327" cy="865541"/>
          </a:xfrm>
          <a:prstGeom prst="rect">
            <a:avLst/>
          </a:prstGeom>
          <a:solidFill>
            <a:srgbClr val="0069AC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BF9AF6-E0BC-CFEA-442A-FC494BDE19DF}"/>
              </a:ext>
            </a:extLst>
          </p:cNvPr>
          <p:cNvSpPr txBox="1"/>
          <p:nvPr/>
        </p:nvSpPr>
        <p:spPr>
          <a:xfrm>
            <a:off x="908185" y="1147007"/>
            <a:ext cx="47564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defRPr sz="2200">
                <a:latin typeface="Akrobat Bold" panose="00000800000000000000" pitchFamily="50" charset="-52"/>
              </a:defRPr>
            </a:lvl1pPr>
          </a:lstStyle>
          <a:p>
            <a:r>
              <a:rPr lang="ru-RU" dirty="0"/>
              <a:t>административных наказаний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85A11E-886D-2EE2-8500-2DEE19DEC959}"/>
              </a:ext>
            </a:extLst>
          </p:cNvPr>
          <p:cNvSpPr txBox="1"/>
          <p:nvPr/>
        </p:nvSpPr>
        <p:spPr>
          <a:xfrm>
            <a:off x="487989" y="1099985"/>
            <a:ext cx="49885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85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0AD859-858C-2D7C-BBCB-3398B17AAE0A}"/>
              </a:ext>
            </a:extLst>
          </p:cNvPr>
          <p:cNvSpPr txBox="1"/>
          <p:nvPr/>
        </p:nvSpPr>
        <p:spPr>
          <a:xfrm>
            <a:off x="493329" y="1416899"/>
            <a:ext cx="3631544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65% меньше, чем в 1 квартале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C7F84D-138E-53B8-449F-8E34E9C1BAF6}"/>
              </a:ext>
            </a:extLst>
          </p:cNvPr>
          <p:cNvSpPr txBox="1"/>
          <p:nvPr/>
        </p:nvSpPr>
        <p:spPr>
          <a:xfrm>
            <a:off x="502531" y="2182435"/>
            <a:ext cx="2758190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по итогам проверок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85BBAF-1B5A-3357-C1EA-D63D4614FFE7}"/>
              </a:ext>
            </a:extLst>
          </p:cNvPr>
          <p:cNvSpPr txBox="1"/>
          <p:nvPr/>
        </p:nvSpPr>
        <p:spPr>
          <a:xfrm>
            <a:off x="4257392" y="2195837"/>
            <a:ext cx="1033411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плановых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F1935D-7613-A8EB-050E-BA2536F01BC9}"/>
              </a:ext>
            </a:extLst>
          </p:cNvPr>
          <p:cNvSpPr txBox="1"/>
          <p:nvPr/>
        </p:nvSpPr>
        <p:spPr>
          <a:xfrm>
            <a:off x="6297431" y="2189095"/>
            <a:ext cx="1300579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вне проверок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6D2C5F-81FA-D8E4-804F-368AA0624E67}"/>
              </a:ext>
            </a:extLst>
          </p:cNvPr>
          <p:cNvSpPr txBox="1"/>
          <p:nvPr/>
        </p:nvSpPr>
        <p:spPr>
          <a:xfrm>
            <a:off x="881866" y="2883200"/>
            <a:ext cx="453277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defRPr sz="2200">
                <a:latin typeface="Akrobat Bold" panose="00000800000000000000" pitchFamily="50" charset="-52"/>
              </a:defRPr>
            </a:lvl1pPr>
          </a:lstStyle>
          <a:p>
            <a:r>
              <a:rPr lang="ru-RU" dirty="0"/>
              <a:t>административных штрафа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A4BA97-1E40-50D4-2AF3-AB418190217B}"/>
              </a:ext>
            </a:extLst>
          </p:cNvPr>
          <p:cNvSpPr txBox="1"/>
          <p:nvPr/>
        </p:nvSpPr>
        <p:spPr>
          <a:xfrm>
            <a:off x="473141" y="2845504"/>
            <a:ext cx="57579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59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707774-8382-23D0-5E8D-061B0B29D6A3}"/>
              </a:ext>
            </a:extLst>
          </p:cNvPr>
          <p:cNvSpPr txBox="1"/>
          <p:nvPr/>
        </p:nvSpPr>
        <p:spPr>
          <a:xfrm>
            <a:off x="501838" y="3150004"/>
            <a:ext cx="3222884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5% меньше, чем в 1 квартале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1CE021-A422-D478-1F74-979C2101FE04}"/>
              </a:ext>
            </a:extLst>
          </p:cNvPr>
          <p:cNvSpPr txBox="1"/>
          <p:nvPr/>
        </p:nvSpPr>
        <p:spPr>
          <a:xfrm>
            <a:off x="501838" y="3808013"/>
            <a:ext cx="183379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по итогам проверок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C5C1293-11A6-86F3-CC01-BBE8CCE537E9}"/>
              </a:ext>
            </a:extLst>
          </p:cNvPr>
          <p:cNvSpPr txBox="1"/>
          <p:nvPr/>
        </p:nvSpPr>
        <p:spPr>
          <a:xfrm>
            <a:off x="5604900" y="3825828"/>
            <a:ext cx="675709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ЮЛ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C64795-C26B-333E-BF62-D1D176B8F8F6}"/>
              </a:ext>
            </a:extLst>
          </p:cNvPr>
          <p:cNvSpPr txBox="1"/>
          <p:nvPr/>
        </p:nvSpPr>
        <p:spPr>
          <a:xfrm>
            <a:off x="501837" y="4018156"/>
            <a:ext cx="21891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4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4% меньше, чем </a:t>
            </a:r>
            <a:br>
              <a:rPr lang="ru-RU" dirty="0"/>
            </a:br>
            <a:r>
              <a:rPr lang="ru-RU" dirty="0"/>
              <a:t>в 1 квартале 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7594F3-51E3-80A4-674E-8B810A8CEEC0}"/>
              </a:ext>
            </a:extLst>
          </p:cNvPr>
          <p:cNvSpPr txBox="1"/>
          <p:nvPr/>
        </p:nvSpPr>
        <p:spPr>
          <a:xfrm>
            <a:off x="4748805" y="3972958"/>
            <a:ext cx="230316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4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23% больше, чем </a:t>
            </a:r>
            <a:br>
              <a:rPr lang="ru-RU" dirty="0"/>
            </a:br>
            <a:r>
              <a:rPr lang="ru-RU" dirty="0"/>
              <a:t>в  1 квартале 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3F1F87-41A2-0745-52C4-030CFF0AB9BF}"/>
              </a:ext>
            </a:extLst>
          </p:cNvPr>
          <p:cNvSpPr txBox="1"/>
          <p:nvPr/>
        </p:nvSpPr>
        <p:spPr>
          <a:xfrm>
            <a:off x="6604724" y="3954661"/>
            <a:ext cx="2023669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4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15% меньше, чем</a:t>
            </a:r>
            <a:br>
              <a:rPr lang="ru-RU" dirty="0"/>
            </a:br>
            <a:r>
              <a:rPr lang="ru-RU" dirty="0"/>
              <a:t>в 1 квартале 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FBF11AB-C05E-9AE0-94AA-62BC3A1B397F}"/>
              </a:ext>
            </a:extLst>
          </p:cNvPr>
          <p:cNvSpPr txBox="1"/>
          <p:nvPr/>
        </p:nvSpPr>
        <p:spPr>
          <a:xfrm>
            <a:off x="6604680" y="3812482"/>
            <a:ext cx="2218225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на ДЛ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5654648-1C59-AB0F-BB5A-FA9E4E00D8A0}"/>
              </a:ext>
            </a:extLst>
          </p:cNvPr>
          <p:cNvSpPr txBox="1"/>
          <p:nvPr/>
        </p:nvSpPr>
        <p:spPr>
          <a:xfrm>
            <a:off x="3510233" y="5301725"/>
            <a:ext cx="76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4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из них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440A01-E463-FB2A-C308-409FDEA91D21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F0A1D84-10B8-B08D-1A9D-290487FE4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5C382B-26D5-89CE-9BBF-15180DF533D4}"/>
              </a:ext>
            </a:extLst>
          </p:cNvPr>
          <p:cNvSpPr txBox="1"/>
          <p:nvPr/>
        </p:nvSpPr>
        <p:spPr>
          <a:xfrm>
            <a:off x="265543" y="6492143"/>
            <a:ext cx="25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5</a:t>
            </a:r>
          </a:p>
          <a:p>
            <a:endParaRPr lang="ru-RU" sz="14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664BF32-634C-848C-0DDE-ED05604A3146}"/>
              </a:ext>
            </a:extLst>
          </p:cNvPr>
          <p:cNvSpPr txBox="1"/>
          <p:nvPr/>
        </p:nvSpPr>
        <p:spPr>
          <a:xfrm>
            <a:off x="485754" y="385080"/>
            <a:ext cx="11257613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Применённые меры административного воздействия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3DF70060-0F0D-38F0-7944-AE7560D6C983}"/>
              </a:ext>
            </a:extLst>
          </p:cNvPr>
          <p:cNvGrpSpPr/>
          <p:nvPr/>
        </p:nvGrpSpPr>
        <p:grpSpPr>
          <a:xfrm>
            <a:off x="587375" y="1810711"/>
            <a:ext cx="5931911" cy="360190"/>
            <a:chOff x="587375" y="1991686"/>
            <a:chExt cx="5931911" cy="360190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0C63DC85-11C4-D748-B7E1-1A253B0E87E7}"/>
                </a:ext>
              </a:extLst>
            </p:cNvPr>
            <p:cNvSpPr/>
            <p:nvPr/>
          </p:nvSpPr>
          <p:spPr>
            <a:xfrm>
              <a:off x="587375" y="1991876"/>
              <a:ext cx="3927423" cy="360000"/>
            </a:xfrm>
            <a:prstGeom prst="rect">
              <a:avLst/>
            </a:prstGeom>
            <a:solidFill>
              <a:srgbClr val="097B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9F245A0D-B048-F548-C88A-3406B380B5D7}"/>
                </a:ext>
              </a:extLst>
            </p:cNvPr>
            <p:cNvSpPr/>
            <p:nvPr/>
          </p:nvSpPr>
          <p:spPr>
            <a:xfrm>
              <a:off x="4514799" y="1991876"/>
              <a:ext cx="899840" cy="360000"/>
            </a:xfrm>
            <a:prstGeom prst="rect">
              <a:avLst/>
            </a:prstGeom>
            <a:solidFill>
              <a:srgbClr val="0D94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83721812-EF66-5FD8-1581-64A6D23D7A75}"/>
                </a:ext>
              </a:extLst>
            </p:cNvPr>
            <p:cNvSpPr/>
            <p:nvPr/>
          </p:nvSpPr>
          <p:spPr>
            <a:xfrm>
              <a:off x="5403907" y="1991686"/>
              <a:ext cx="561464" cy="360000"/>
            </a:xfrm>
            <a:prstGeom prst="rect">
              <a:avLst/>
            </a:prstGeom>
            <a:solidFill>
              <a:srgbClr val="6AB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4B3A9FD-1E38-3A5C-83EB-0EE3E28641DB}"/>
                </a:ext>
              </a:extLst>
            </p:cNvPr>
            <p:cNvSpPr txBox="1"/>
            <p:nvPr/>
          </p:nvSpPr>
          <p:spPr>
            <a:xfrm>
              <a:off x="3689081" y="2005680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74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27607DE-983C-389E-2E95-F2DD324CA78E}"/>
                </a:ext>
              </a:extLst>
            </p:cNvPr>
            <p:cNvSpPr txBox="1"/>
            <p:nvPr/>
          </p:nvSpPr>
          <p:spPr>
            <a:xfrm>
              <a:off x="4619021" y="2014799"/>
              <a:ext cx="950832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12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0C75E7A-B3A7-18E2-8683-C93D25B116AB}"/>
                </a:ext>
              </a:extLst>
            </p:cNvPr>
            <p:cNvSpPr txBox="1"/>
            <p:nvPr/>
          </p:nvSpPr>
          <p:spPr>
            <a:xfrm>
              <a:off x="6037420" y="2005680"/>
              <a:ext cx="481866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302 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A9D7E006-852D-B1CC-0B8A-88FDF61F4856}"/>
              </a:ext>
            </a:extLst>
          </p:cNvPr>
          <p:cNvGrpSpPr/>
          <p:nvPr/>
        </p:nvGrpSpPr>
        <p:grpSpPr>
          <a:xfrm>
            <a:off x="591632" y="3457355"/>
            <a:ext cx="6680024" cy="363731"/>
            <a:chOff x="5379991" y="2579442"/>
            <a:chExt cx="6680024" cy="363731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1C7782B3-8AFF-F9F9-EC8B-61CBC0C6B226}"/>
                </a:ext>
              </a:extLst>
            </p:cNvPr>
            <p:cNvGrpSpPr/>
            <p:nvPr/>
          </p:nvGrpSpPr>
          <p:grpSpPr>
            <a:xfrm>
              <a:off x="5379991" y="2583173"/>
              <a:ext cx="6680024" cy="360000"/>
              <a:chOff x="5141625" y="2535154"/>
              <a:chExt cx="6680024" cy="360000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1D26FC68-8579-BDD9-64D7-2180F1ABD64F}"/>
                  </a:ext>
                </a:extLst>
              </p:cNvPr>
              <p:cNvSpPr/>
              <p:nvPr/>
            </p:nvSpPr>
            <p:spPr>
              <a:xfrm>
                <a:off x="5141625" y="2535154"/>
                <a:ext cx="1468120" cy="360000"/>
              </a:xfrm>
              <a:prstGeom prst="rect">
                <a:avLst/>
              </a:prstGeom>
              <a:solidFill>
                <a:srgbClr val="097BA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xmlns="" id="{74A2E684-C8B3-A63D-8C65-844B52ECA567}"/>
                  </a:ext>
                </a:extLst>
              </p:cNvPr>
              <p:cNvSpPr/>
              <p:nvPr/>
            </p:nvSpPr>
            <p:spPr>
              <a:xfrm>
                <a:off x="6594077" y="2535154"/>
                <a:ext cx="4138778" cy="360000"/>
              </a:xfrm>
              <a:prstGeom prst="rect">
                <a:avLst/>
              </a:prstGeom>
              <a:solidFill>
                <a:srgbClr val="0D94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xmlns="" id="{03771F30-E870-7DFB-41B1-DD6BB3AD3E0D}"/>
                  </a:ext>
                </a:extLst>
              </p:cNvPr>
              <p:cNvSpPr/>
              <p:nvPr/>
            </p:nvSpPr>
            <p:spPr>
              <a:xfrm>
                <a:off x="10732854" y="2535154"/>
                <a:ext cx="1088795" cy="360000"/>
              </a:xfrm>
              <a:prstGeom prst="rect">
                <a:avLst/>
              </a:prstGeom>
              <a:pattFill prst="pct90">
                <a:fgClr>
                  <a:srgbClr val="6AB0DC"/>
                </a:fgClr>
                <a:bgClr>
                  <a:srgbClr val="0D94C7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F6882A2-F0B7-8C25-3D40-B7B08315CE8A}"/>
                </a:ext>
              </a:extLst>
            </p:cNvPr>
            <p:cNvSpPr txBox="1"/>
            <p:nvPr/>
          </p:nvSpPr>
          <p:spPr>
            <a:xfrm>
              <a:off x="6344411" y="2587928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50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9A9E1D4-7B29-B592-DAEE-3837F1F927DE}"/>
                </a:ext>
              </a:extLst>
            </p:cNvPr>
            <p:cNvSpPr txBox="1"/>
            <p:nvPr/>
          </p:nvSpPr>
          <p:spPr>
            <a:xfrm>
              <a:off x="10546575" y="2579442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17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8A693C5-965D-A78A-E4B7-A85BE07DACF7}"/>
                </a:ext>
              </a:extLst>
            </p:cNvPr>
            <p:cNvSpPr txBox="1"/>
            <p:nvPr/>
          </p:nvSpPr>
          <p:spPr>
            <a:xfrm>
              <a:off x="11633394" y="2587927"/>
              <a:ext cx="386453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42 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97A98999-535A-A799-1CE0-1A8C90A0017B}"/>
              </a:ext>
            </a:extLst>
          </p:cNvPr>
          <p:cNvGrpSpPr/>
          <p:nvPr/>
        </p:nvGrpSpPr>
        <p:grpSpPr>
          <a:xfrm>
            <a:off x="493329" y="4950778"/>
            <a:ext cx="3063410" cy="652526"/>
            <a:chOff x="5994164" y="1231686"/>
            <a:chExt cx="3063410" cy="65252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BE95036-EC68-0DCB-C3D6-EBF407A903AB}"/>
                </a:ext>
              </a:extLst>
            </p:cNvPr>
            <p:cNvSpPr txBox="1"/>
            <p:nvPr/>
          </p:nvSpPr>
          <p:spPr>
            <a:xfrm>
              <a:off x="5994164" y="1231686"/>
              <a:ext cx="1295547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5,06 </a:t>
              </a:r>
              <a:r>
                <a:rPr lang="ru-RU" sz="1800" dirty="0"/>
                <a:t>млн ₽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13F5F2CF-B726-89E2-5475-AEBBF173BE67}"/>
                </a:ext>
              </a:extLst>
            </p:cNvPr>
            <p:cNvSpPr txBox="1"/>
            <p:nvPr/>
          </p:nvSpPr>
          <p:spPr>
            <a:xfrm>
              <a:off x="5994164" y="1549569"/>
              <a:ext cx="3063410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сумма наложенных штрафов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E22009B-4B99-0C63-8C39-39777FF5692A}"/>
              </a:ext>
            </a:extLst>
          </p:cNvPr>
          <p:cNvSpPr txBox="1"/>
          <p:nvPr/>
        </p:nvSpPr>
        <p:spPr>
          <a:xfrm>
            <a:off x="4386130" y="4869418"/>
            <a:ext cx="188705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4,16 </a:t>
            </a:r>
            <a:r>
              <a:rPr lang="ru-RU" sz="1800" dirty="0"/>
              <a:t>млн ₽ на ЮЛ 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9CB8A004-D45D-98A7-A64D-0895AD353E91}"/>
              </a:ext>
            </a:extLst>
          </p:cNvPr>
          <p:cNvGrpSpPr/>
          <p:nvPr/>
        </p:nvGrpSpPr>
        <p:grpSpPr>
          <a:xfrm>
            <a:off x="7772190" y="4950778"/>
            <a:ext cx="3063410" cy="652526"/>
            <a:chOff x="5994164" y="1231686"/>
            <a:chExt cx="3063410" cy="65252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54E6A64-CF14-8376-27AF-7BD11FC2EE6C}"/>
                </a:ext>
              </a:extLst>
            </p:cNvPr>
            <p:cNvSpPr txBox="1"/>
            <p:nvPr/>
          </p:nvSpPr>
          <p:spPr>
            <a:xfrm>
              <a:off x="5994164" y="1231686"/>
              <a:ext cx="1122423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4,5 </a:t>
              </a:r>
              <a:r>
                <a:rPr lang="ru-RU" sz="1800" dirty="0"/>
                <a:t>млн ₽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38CFF99-BC29-4884-E1D9-F67498E0250E}"/>
                </a:ext>
              </a:extLst>
            </p:cNvPr>
            <p:cNvSpPr txBox="1"/>
            <p:nvPr/>
          </p:nvSpPr>
          <p:spPr>
            <a:xfrm>
              <a:off x="5994164" y="1549569"/>
              <a:ext cx="3063410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сумма уплаченных штрафов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09E163D9-3F42-C8BF-C62B-4DFA6EB7452D}"/>
              </a:ext>
            </a:extLst>
          </p:cNvPr>
          <p:cNvGrpSpPr/>
          <p:nvPr/>
        </p:nvGrpSpPr>
        <p:grpSpPr>
          <a:xfrm>
            <a:off x="8149770" y="1510439"/>
            <a:ext cx="4051942" cy="904297"/>
            <a:chOff x="8511062" y="3264571"/>
            <a:chExt cx="3733229" cy="904297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801BD528-957A-CC36-E17B-AC721E908B13}"/>
                </a:ext>
              </a:extLst>
            </p:cNvPr>
            <p:cNvGrpSpPr/>
            <p:nvPr/>
          </p:nvGrpSpPr>
          <p:grpSpPr>
            <a:xfrm>
              <a:off x="8511062" y="3264571"/>
              <a:ext cx="3573756" cy="727948"/>
              <a:chOff x="5483819" y="1183195"/>
              <a:chExt cx="3573756" cy="72794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05F09CCE-74C2-71D8-9BE8-76A5E83D917B}"/>
                  </a:ext>
                </a:extLst>
              </p:cNvPr>
              <p:cNvSpPr txBox="1"/>
              <p:nvPr/>
            </p:nvSpPr>
            <p:spPr>
              <a:xfrm>
                <a:off x="5483819" y="1183195"/>
                <a:ext cx="2557657" cy="49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8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sz="3500" dirty="0"/>
                  <a:t>25</a:t>
                </a:r>
                <a:r>
                  <a:rPr lang="ru-RU" dirty="0"/>
                  <a:t> </a:t>
                </a:r>
                <a:r>
                  <a:rPr lang="ru-RU" sz="2500" dirty="0"/>
                  <a:t>штрафов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FBA150A4-0EB3-D0B1-238A-4422B948DEF8}"/>
                  </a:ext>
                </a:extLst>
              </p:cNvPr>
              <p:cNvSpPr txBox="1"/>
              <p:nvPr/>
            </p:nvSpPr>
            <p:spPr>
              <a:xfrm>
                <a:off x="5483819" y="1549569"/>
                <a:ext cx="3573756" cy="36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1800"/>
                  </a:lnSpc>
                  <a:defRPr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sz="2500" dirty="0"/>
                  <a:t>заменено на предупреждения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815BBCB-628D-E6BF-D50C-9194B0567194}"/>
                </a:ext>
              </a:extLst>
            </p:cNvPr>
            <p:cNvSpPr txBox="1"/>
            <p:nvPr/>
          </p:nvSpPr>
          <p:spPr>
            <a:xfrm>
              <a:off x="9021407" y="3861155"/>
              <a:ext cx="3222884" cy="3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600"/>
                </a:lnSpc>
                <a:defRPr sz="1600">
                  <a:latin typeface="Akrobat SemiBold" panose="00000700000000000000" pitchFamily="2" charset="-52"/>
                </a:defRPr>
              </a:lvl1pPr>
            </a:lstStyle>
            <a:p>
              <a:endParaRPr lang="ru-RU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B91AD02-8773-833B-7CFD-68EAB4A96AC6}"/>
              </a:ext>
            </a:extLst>
          </p:cNvPr>
          <p:cNvSpPr txBox="1"/>
          <p:nvPr/>
        </p:nvSpPr>
        <p:spPr>
          <a:xfrm>
            <a:off x="4376701" y="5237958"/>
            <a:ext cx="1752403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0,9 </a:t>
            </a:r>
            <a:r>
              <a:rPr lang="ru-RU" sz="1800" dirty="0"/>
              <a:t>млн ₽ на ДЛ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79F5C8F-52E1-87CB-F529-2A1E281FB3C1}"/>
              </a:ext>
            </a:extLst>
          </p:cNvPr>
          <p:cNvSpPr txBox="1"/>
          <p:nvPr/>
        </p:nvSpPr>
        <p:spPr>
          <a:xfrm>
            <a:off x="5131660" y="2188990"/>
            <a:ext cx="128655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внеплановых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190542D-3606-58D8-7A43-48511FF6147B}"/>
              </a:ext>
            </a:extLst>
          </p:cNvPr>
          <p:cNvSpPr/>
          <p:nvPr/>
        </p:nvSpPr>
        <p:spPr>
          <a:xfrm>
            <a:off x="5499510" y="178698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krobat SemiBold" panose="00000700000000000000" pitchFamily="2" charset="-52"/>
              </a:rPr>
              <a:t>7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E5AEE5D-2A18-3277-F516-09F8C4397B2F}"/>
              </a:ext>
            </a:extLst>
          </p:cNvPr>
          <p:cNvSpPr/>
          <p:nvPr/>
        </p:nvSpPr>
        <p:spPr>
          <a:xfrm>
            <a:off x="5956271" y="1808622"/>
            <a:ext cx="723203" cy="360000"/>
          </a:xfrm>
          <a:prstGeom prst="rect">
            <a:avLst/>
          </a:prstGeom>
          <a:solidFill>
            <a:srgbClr val="AEC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BC9AEDDC-2D60-A031-3F3E-C62AEC8D1D00}"/>
              </a:ext>
            </a:extLst>
          </p:cNvPr>
          <p:cNvSpPr/>
          <p:nvPr/>
        </p:nvSpPr>
        <p:spPr>
          <a:xfrm>
            <a:off x="6242080" y="179529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krobat SemiBold" panose="00000700000000000000" pitchFamily="2" charset="-52"/>
              </a:rPr>
              <a:t>11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0790EF71-61A5-4606-8E75-920E9C762D38}"/>
              </a:ext>
            </a:extLst>
          </p:cNvPr>
          <p:cNvGrpSpPr/>
          <p:nvPr/>
        </p:nvGrpSpPr>
        <p:grpSpPr>
          <a:xfrm>
            <a:off x="8539056" y="3036076"/>
            <a:ext cx="3222884" cy="716844"/>
            <a:chOff x="9021407" y="3313062"/>
            <a:chExt cx="3222884" cy="716844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52B1FD95-46E3-6332-4815-4466BC6BCEF6}"/>
                </a:ext>
              </a:extLst>
            </p:cNvPr>
            <p:cNvGrpSpPr/>
            <p:nvPr/>
          </p:nvGrpSpPr>
          <p:grpSpPr>
            <a:xfrm>
              <a:off x="9021407" y="3313062"/>
              <a:ext cx="3142207" cy="652526"/>
              <a:chOff x="5994164" y="1231686"/>
              <a:chExt cx="3142207" cy="652526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F8BFFEC9-C31E-5265-381F-9585B0C25A11}"/>
                  </a:ext>
                </a:extLst>
              </p:cNvPr>
              <p:cNvSpPr txBox="1"/>
              <p:nvPr/>
            </p:nvSpPr>
            <p:spPr>
              <a:xfrm>
                <a:off x="5994164" y="1231686"/>
                <a:ext cx="3142207" cy="46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8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>
                    <a:solidFill>
                      <a:srgbClr val="FF0000"/>
                    </a:solidFill>
                  </a:rPr>
                  <a:t>1 </a:t>
                </a:r>
                <a:r>
                  <a:rPr lang="ru-RU" sz="1800" dirty="0">
                    <a:solidFill>
                      <a:srgbClr val="FF0000"/>
                    </a:solidFill>
                  </a:rPr>
                  <a:t>приостановление деятельности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2067D970-2485-E540-6BED-B2067D0AB11F}"/>
                  </a:ext>
                </a:extLst>
              </p:cNvPr>
              <p:cNvSpPr txBox="1"/>
              <p:nvPr/>
            </p:nvSpPr>
            <p:spPr>
              <a:xfrm>
                <a:off x="5994164" y="1549569"/>
                <a:ext cx="3063410" cy="334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1800"/>
                  </a:lnSpc>
                  <a:defRPr>
                    <a:latin typeface="Akrobat SemiBold" panose="00000700000000000000" pitchFamily="2" charset="-52"/>
                  </a:defRPr>
                </a:lvl1pPr>
              </a:lstStyle>
              <a:p>
                <a:endParaRPr lang="ru-RU" dirty="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96D8A58-A86E-C791-806D-34F01B458824}"/>
                </a:ext>
              </a:extLst>
            </p:cNvPr>
            <p:cNvSpPr txBox="1"/>
            <p:nvPr/>
          </p:nvSpPr>
          <p:spPr>
            <a:xfrm>
              <a:off x="9021407" y="3722193"/>
              <a:ext cx="3222884" cy="3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600"/>
                </a:lnSpc>
                <a:defRPr sz="16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>
                  <a:solidFill>
                    <a:srgbClr val="FF0000"/>
                  </a:solidFill>
                </a:rPr>
                <a:t>объект в Ямало-Ненецком АО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93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625EB7-F177-B84A-0482-029E0906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9F4330-2253-6B35-15ED-C6DDD8D8C279}"/>
              </a:ext>
            </a:extLst>
          </p:cNvPr>
          <p:cNvSpPr txBox="1"/>
          <p:nvPr/>
        </p:nvSpPr>
        <p:spPr>
          <a:xfrm>
            <a:off x="486556" y="385996"/>
            <a:ext cx="9724244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 smtClean="0"/>
              <a:t>Профилактическая деятельность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13426FC-395D-25E2-7399-664CEB8EBA79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4CCA04CD-2AD2-8C91-90E3-A7BCBEA51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3A61D8-93BE-B92C-AF0F-99805D8AE136}"/>
              </a:ext>
            </a:extLst>
          </p:cNvPr>
          <p:cNvSpPr txBox="1"/>
          <p:nvPr/>
        </p:nvSpPr>
        <p:spPr>
          <a:xfrm>
            <a:off x="265543" y="6492143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krobat SemiBold" panose="00000700000000000000" pitchFamily="2" charset="-52"/>
              </a:rPr>
              <a:t>12</a:t>
            </a:r>
            <a:endParaRPr lang="ru-RU" sz="14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FA2018-86B5-6B18-0358-05376537FFD7}"/>
              </a:ext>
            </a:extLst>
          </p:cNvPr>
          <p:cNvSpPr txBox="1"/>
          <p:nvPr/>
        </p:nvSpPr>
        <p:spPr>
          <a:xfrm>
            <a:off x="486556" y="909153"/>
            <a:ext cx="11275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400"/>
              </a:lnSpc>
              <a:spcAft>
                <a:spcPts val="2400"/>
              </a:spcAft>
              <a:defRPr sz="2400">
                <a:latin typeface="Akrobat SemiBold" panose="00000700000000000000" pitchFamily="2" charset="-52"/>
              </a:defRPr>
            </a:lvl1pPr>
          </a:lstStyle>
          <a:p>
            <a:r>
              <a:rPr lang="ru-RU" sz="2000" dirty="0" smtClean="0"/>
              <a:t>Виды профилактических мероприятий определены статьей 45 Федерального закона </a:t>
            </a:r>
            <a:r>
              <a:rPr lang="ru-RU" sz="2000" dirty="0"/>
              <a:t>от </a:t>
            </a:r>
            <a:r>
              <a:rPr lang="ru-RU" sz="2000" dirty="0" smtClean="0"/>
              <a:t>31 июля 2020 г. N </a:t>
            </a:r>
            <a:r>
              <a:rPr lang="ru-RU" sz="2000" dirty="0"/>
              <a:t>248-ФЗ </a:t>
            </a:r>
            <a:r>
              <a:rPr lang="ru-RU" sz="2000" dirty="0" smtClean="0"/>
              <a:t>"</a:t>
            </a:r>
            <a:r>
              <a:rPr lang="ru-RU" sz="2000" dirty="0"/>
              <a:t>О государственном контроле (надзоре) и муниципальном контроле в Российской Федерации"</a:t>
            </a:r>
          </a:p>
          <a:p>
            <a:endParaRPr lang="ru-RU" sz="2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38" y="1927181"/>
            <a:ext cx="3735828" cy="39824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1122" y="1962686"/>
            <a:ext cx="3207484" cy="8447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Информирование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122" y="3438577"/>
            <a:ext cx="3207484" cy="10236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Обобщение правоприменительной практики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1122" y="5037009"/>
            <a:ext cx="3207484" cy="8447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Меры стимулирования добросовестности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554456" y="3438577"/>
            <a:ext cx="3207484" cy="10236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Объявление предостережений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554456" y="1962686"/>
            <a:ext cx="3207484" cy="8447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Консультирование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554456" y="5004334"/>
            <a:ext cx="3207484" cy="8447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Профилактический визит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894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665E67-A8F1-3686-3450-023B448F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0B8385-3814-A5F4-EB57-C252B6E6C5B2}"/>
              </a:ext>
            </a:extLst>
          </p:cNvPr>
          <p:cNvSpPr txBox="1"/>
          <p:nvPr/>
        </p:nvSpPr>
        <p:spPr>
          <a:xfrm>
            <a:off x="477631" y="384248"/>
            <a:ext cx="870991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Меры профилактического воздействия, применённые Управлением в 1 квартале 2026 года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4D8DA320-4C6D-BC26-2A07-1EC87818AB2B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Рисунок 49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B986711-D780-1359-62CE-CFE52A121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B2C5A3E-7193-C904-50A6-CC31627B4345}"/>
              </a:ext>
            </a:extLst>
          </p:cNvPr>
          <p:cNvSpPr txBox="1"/>
          <p:nvPr/>
        </p:nvSpPr>
        <p:spPr>
          <a:xfrm>
            <a:off x="265543" y="6492143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CF8016-56FD-C953-2C65-ACAB505CA8B9}"/>
              </a:ext>
            </a:extLst>
          </p:cNvPr>
          <p:cNvSpPr txBox="1"/>
          <p:nvPr/>
        </p:nvSpPr>
        <p:spPr>
          <a:xfrm>
            <a:off x="6358320" y="1313831"/>
            <a:ext cx="681597" cy="469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102 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837270" y="1710743"/>
            <a:ext cx="6321261" cy="4544759"/>
            <a:chOff x="2569817" y="1841718"/>
            <a:chExt cx="6321261" cy="4544759"/>
          </a:xfrm>
        </p:grpSpPr>
        <p:graphicFrame>
          <p:nvGraphicFramePr>
            <p:cNvPr id="23" name="Диаграмма 22">
              <a:extLst>
                <a:ext uri="{FF2B5EF4-FFF2-40B4-BE49-F238E27FC236}">
                  <a16:creationId xmlns:a16="http://schemas.microsoft.com/office/drawing/2014/main" xmlns="" id="{E541911C-D588-E642-1C69-E7F87573815B}"/>
                </a:ext>
              </a:extLst>
            </p:cNvPr>
            <p:cNvGraphicFramePr/>
            <p:nvPr>
              <p:extLst/>
            </p:nvPr>
          </p:nvGraphicFramePr>
          <p:xfrm>
            <a:off x="2974818" y="2233007"/>
            <a:ext cx="5639135" cy="3759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07CA2FA-FB50-9073-A9FC-25BC1512C08B}"/>
                </a:ext>
              </a:extLst>
            </p:cNvPr>
            <p:cNvSpPr txBox="1"/>
            <p:nvPr/>
          </p:nvSpPr>
          <p:spPr>
            <a:xfrm>
              <a:off x="4697250" y="4055504"/>
              <a:ext cx="2174240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2200"/>
                </a:lnSpc>
                <a:defRPr sz="2200">
                  <a:latin typeface="Akrobat Bold" panose="00000800000000000000" pitchFamily="50" charset="-52"/>
                </a:defRPr>
              </a:lvl1pPr>
            </a:lstStyle>
            <a:p>
              <a:pPr algn="ctr"/>
              <a:r>
                <a:rPr lang="ru-RU" dirty="0"/>
                <a:t>применённых мер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D7D3BF1-EA75-D767-FBA6-E24AED2F09A8}"/>
                </a:ext>
              </a:extLst>
            </p:cNvPr>
            <p:cNvSpPr txBox="1"/>
            <p:nvPr/>
          </p:nvSpPr>
          <p:spPr>
            <a:xfrm>
              <a:off x="5478035" y="3731516"/>
              <a:ext cx="61266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pPr algn="ctr"/>
              <a:r>
                <a:rPr lang="ru-RU" dirty="0"/>
                <a:t>186</a:t>
              </a:r>
            </a:p>
          </p:txBody>
        </p:sp>
        <p:cxnSp>
          <p:nvCxnSpPr>
            <p:cNvPr id="27" name="Соединитель: уступ 7">
              <a:extLst>
                <a:ext uri="{FF2B5EF4-FFF2-40B4-BE49-F238E27FC236}">
                  <a16:creationId xmlns:a16="http://schemas.microsoft.com/office/drawing/2014/main" xmlns="" id="{6CD7A3A0-1866-6B7A-8863-FB123EE09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8018" y="1841718"/>
              <a:ext cx="1675832" cy="1018201"/>
            </a:xfrm>
            <a:prstGeom prst="bentConnector3">
              <a:avLst>
                <a:gd name="adj1" fmla="val -115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F193CEE-D3C7-C4A9-BB68-ECA247A9ED87}"/>
                </a:ext>
              </a:extLst>
            </p:cNvPr>
            <p:cNvSpPr txBox="1"/>
            <p:nvPr/>
          </p:nvSpPr>
          <p:spPr>
            <a:xfrm>
              <a:off x="6978018" y="1863732"/>
              <a:ext cx="1913060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предостережения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E7AF7A8-64C5-AC55-1A4C-3F2152DBB653}"/>
                </a:ext>
              </a:extLst>
            </p:cNvPr>
            <p:cNvSpPr txBox="1"/>
            <p:nvPr/>
          </p:nvSpPr>
          <p:spPr>
            <a:xfrm>
              <a:off x="6781266" y="5514207"/>
              <a:ext cx="473206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11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8F3032A-5547-95A2-6167-78CD0CC2D481}"/>
                </a:ext>
              </a:extLst>
            </p:cNvPr>
            <p:cNvSpPr txBox="1"/>
            <p:nvPr/>
          </p:nvSpPr>
          <p:spPr>
            <a:xfrm>
              <a:off x="6672252" y="5821001"/>
              <a:ext cx="1913060" cy="565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профилактических визитов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44C8220-0CC3-892D-C44C-2BDAC5ADBE11}"/>
                </a:ext>
              </a:extLst>
            </p:cNvPr>
            <p:cNvSpPr txBox="1"/>
            <p:nvPr/>
          </p:nvSpPr>
          <p:spPr>
            <a:xfrm>
              <a:off x="2850994" y="1988883"/>
              <a:ext cx="482824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55</a:t>
              </a:r>
            </a:p>
          </p:txBody>
        </p:sp>
        <p:cxnSp>
          <p:nvCxnSpPr>
            <p:cNvPr id="33" name="Соединитель: уступ 13">
              <a:extLst>
                <a:ext uri="{FF2B5EF4-FFF2-40B4-BE49-F238E27FC236}">
                  <a16:creationId xmlns:a16="http://schemas.microsoft.com/office/drawing/2014/main" xmlns="" id="{03124D5C-E3B3-150D-8003-BF84E44150A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866764" y="2379915"/>
              <a:ext cx="1768825" cy="480005"/>
            </a:xfrm>
            <a:prstGeom prst="bentConnector3">
              <a:avLst>
                <a:gd name="adj1" fmla="val 45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5FFDA9-9CB7-80E0-C135-3D9EBBC79CC2}"/>
                </a:ext>
              </a:extLst>
            </p:cNvPr>
            <p:cNvSpPr txBox="1"/>
            <p:nvPr/>
          </p:nvSpPr>
          <p:spPr>
            <a:xfrm>
              <a:off x="2866763" y="2386556"/>
              <a:ext cx="1913060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консультирований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3CCB5DE-88F8-E928-F02B-485437A5A9D8}"/>
                </a:ext>
              </a:extLst>
            </p:cNvPr>
            <p:cNvSpPr txBox="1"/>
            <p:nvPr/>
          </p:nvSpPr>
          <p:spPr>
            <a:xfrm>
              <a:off x="2866763" y="5152652"/>
              <a:ext cx="498855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17 </a:t>
              </a:r>
            </a:p>
          </p:txBody>
        </p:sp>
        <p:cxnSp>
          <p:nvCxnSpPr>
            <p:cNvPr id="36" name="Соединитель: уступ 16">
              <a:extLst>
                <a:ext uri="{FF2B5EF4-FFF2-40B4-BE49-F238E27FC236}">
                  <a16:creationId xmlns:a16="http://schemas.microsoft.com/office/drawing/2014/main" xmlns="" id="{394D0F62-6160-C455-FDEE-CBBEADC416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569817" y="5152652"/>
              <a:ext cx="1863973" cy="409189"/>
            </a:xfrm>
            <a:prstGeom prst="bentConnector3">
              <a:avLst>
                <a:gd name="adj1" fmla="val 43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F752D69-A151-CC14-C71F-F67B113CF314}"/>
                </a:ext>
              </a:extLst>
            </p:cNvPr>
            <p:cNvSpPr txBox="1"/>
            <p:nvPr/>
          </p:nvSpPr>
          <p:spPr>
            <a:xfrm>
              <a:off x="2866763" y="5615057"/>
              <a:ext cx="1913060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информирований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976261" y="5615057"/>
              <a:ext cx="19251" cy="7013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985886" y="6316419"/>
              <a:ext cx="26810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A93062-03EB-5305-06CD-5D1B9D5DDA8F}"/>
              </a:ext>
            </a:extLst>
          </p:cNvPr>
          <p:cNvSpPr txBox="1"/>
          <p:nvPr/>
        </p:nvSpPr>
        <p:spPr>
          <a:xfrm>
            <a:off x="7597383" y="2090604"/>
            <a:ext cx="4226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0" dirty="0">
                <a:latin typeface="Akrobat Black" panose="020B0604020202020204" charset="-52"/>
                <a:cs typeface="Microsoft Sans Serif"/>
              </a:rPr>
              <a:t>Постановлением</a:t>
            </a:r>
            <a:r>
              <a:rPr lang="ru-RU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Правительства</a:t>
            </a:r>
            <a:r>
              <a:rPr lang="ru-RU" dirty="0">
                <a:latin typeface="Akrobat Black" panose="020B0604020202020204" charset="-52"/>
                <a:cs typeface="Microsoft Sans Serif"/>
              </a:rPr>
              <a:t> </a:t>
            </a:r>
          </a:p>
          <a:p>
            <a:r>
              <a:rPr lang="ru-RU" dirty="0">
                <a:latin typeface="Akrobat Black" panose="020B0604020202020204" charset="-52"/>
                <a:cs typeface="Microsoft Sans Serif"/>
              </a:rPr>
              <a:t>от</a:t>
            </a:r>
            <a:r>
              <a:rPr lang="ru-RU" spc="-1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dirty="0">
                <a:latin typeface="Akrobat Black" panose="020B0604020202020204" charset="-52"/>
                <a:cs typeface="Microsoft Sans Serif"/>
              </a:rPr>
              <a:t>1</a:t>
            </a:r>
            <a:r>
              <a:rPr lang="ru-RU" spc="-1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октября</a:t>
            </a:r>
            <a:r>
              <a:rPr lang="ru-RU" spc="-1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dirty="0">
                <a:latin typeface="Akrobat Black" panose="020B0604020202020204" charset="-52"/>
                <a:cs typeface="Microsoft Sans Serif"/>
              </a:rPr>
              <a:t>2025</a:t>
            </a:r>
            <a:r>
              <a:rPr lang="ru-RU" spc="-2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90" dirty="0">
                <a:latin typeface="Akrobat Black" panose="020B0604020202020204" charset="-52"/>
                <a:cs typeface="Microsoft Sans Serif"/>
              </a:rPr>
              <a:t>г.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dirty="0">
                <a:latin typeface="Akrobat Black" panose="020B0604020202020204" charset="-52"/>
                <a:cs typeface="Microsoft Sans Serif"/>
              </a:rPr>
              <a:t>N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20" dirty="0">
                <a:latin typeface="Akrobat Black" panose="020B0604020202020204" charset="-52"/>
                <a:cs typeface="Microsoft Sans Serif"/>
              </a:rPr>
              <a:t>1511 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установлена</a:t>
            </a:r>
            <a:r>
              <a:rPr lang="ru-RU" spc="-30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периодичность</a:t>
            </a:r>
            <a:r>
              <a:rPr lang="ru-RU" spc="-1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dirty="0">
                <a:latin typeface="Akrobat Black" panose="020B0604020202020204" charset="-52"/>
                <a:cs typeface="Microsoft Sans Serif"/>
              </a:rPr>
              <a:t>проведения</a:t>
            </a:r>
            <a:r>
              <a:rPr lang="ru-RU" spc="-2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20" dirty="0">
                <a:latin typeface="Akrobat Black" panose="020B0604020202020204" charset="-52"/>
                <a:cs typeface="Microsoft Sans Serif"/>
              </a:rPr>
              <a:t>профилактических</a:t>
            </a:r>
            <a:r>
              <a:rPr lang="ru-RU" spc="-15" dirty="0">
                <a:latin typeface="Akrobat Black" panose="020B0604020202020204" charset="-52"/>
                <a:cs typeface="Microsoft Sans Serif"/>
              </a:rPr>
              <a:t> </a:t>
            </a:r>
            <a:r>
              <a:rPr lang="ru-RU" spc="-10" dirty="0">
                <a:latin typeface="Akrobat Black" panose="020B0604020202020204" charset="-52"/>
                <a:cs typeface="Microsoft Sans Serif"/>
              </a:rPr>
              <a:t>визитов на 2026 год</a:t>
            </a:r>
            <a:endParaRPr lang="ru-RU" dirty="0">
              <a:latin typeface="Akrobat Black" panose="020B060402020202020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6B53E0-7380-06A8-137E-0E7EB8FF683F}"/>
              </a:ext>
            </a:extLst>
          </p:cNvPr>
          <p:cNvSpPr txBox="1"/>
          <p:nvPr/>
        </p:nvSpPr>
        <p:spPr>
          <a:xfrm>
            <a:off x="6752236" y="3394334"/>
            <a:ext cx="6815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>
                <a:solidFill>
                  <a:schemeClr val="tx2">
                    <a:lumMod val="75000"/>
                    <a:lumOff val="25000"/>
                  </a:schemeClr>
                </a:solidFill>
                <a:latin typeface="Akrobat Black" panose="020B0604020202020204" charset="-52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0761A-BC44-F428-B4E5-D237B0298202}"/>
              </a:ext>
            </a:extLst>
          </p:cNvPr>
          <p:cNvSpPr txBox="1"/>
          <p:nvPr/>
        </p:nvSpPr>
        <p:spPr>
          <a:xfrm>
            <a:off x="7286407" y="4006297"/>
            <a:ext cx="4848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krobat SemiBold" panose="020B0604020202020204" charset="-52"/>
              </a:rPr>
              <a:t>если в ходе обязательного профилактического визита инспектор выявит нарушения, которые не будут устранены </a:t>
            </a:r>
            <a:br>
              <a:rPr lang="ru-RU" sz="1600" dirty="0">
                <a:latin typeface="Akrobat SemiBold" panose="020B0604020202020204" charset="-52"/>
              </a:rPr>
            </a:br>
            <a:r>
              <a:rPr lang="ru-RU" sz="1600" dirty="0">
                <a:latin typeface="Akrobat SemiBold" panose="020B0604020202020204" charset="-52"/>
              </a:rPr>
              <a:t>до его окончания, организации выдадут предписание </a:t>
            </a:r>
            <a:br>
              <a:rPr lang="ru-RU" sz="1600" dirty="0">
                <a:latin typeface="Akrobat SemiBold" panose="020B0604020202020204" charset="-52"/>
              </a:rPr>
            </a:br>
            <a:r>
              <a:rPr lang="ru-RU" sz="1600" dirty="0">
                <a:latin typeface="Akrobat SemiBold" panose="020B0604020202020204" charset="-52"/>
              </a:rPr>
              <a:t>об их устранении</a:t>
            </a:r>
          </a:p>
        </p:txBody>
      </p:sp>
    </p:spTree>
    <p:extLst>
      <p:ext uri="{BB962C8B-B14F-4D97-AF65-F5344CB8AC3E}">
        <p14:creationId xmlns:p14="http://schemas.microsoft.com/office/powerpoint/2010/main" val="13780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D76F45-CBC0-B870-1295-71F0D84B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DE56EC-627C-7E0D-1E44-AC868086F859}"/>
              </a:ext>
            </a:extLst>
          </p:cNvPr>
          <p:cNvSpPr txBox="1"/>
          <p:nvPr/>
        </p:nvSpPr>
        <p:spPr>
          <a:xfrm>
            <a:off x="483746" y="385684"/>
            <a:ext cx="9050779" cy="93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Аварийность и травматизм на поднадзорных объектах за 1 квартал 2026 года и меры по их снижению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21FCAD-113B-0FBA-CA6F-2BEAA8DF6E1A}"/>
              </a:ext>
            </a:extLst>
          </p:cNvPr>
          <p:cNvSpPr txBox="1"/>
          <p:nvPr/>
        </p:nvSpPr>
        <p:spPr>
          <a:xfrm>
            <a:off x="478857" y="2680809"/>
            <a:ext cx="1948721" cy="71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увеличилось на 2              по сравнению с </a:t>
            </a:r>
            <a:br>
              <a:rPr lang="ru-RU" dirty="0"/>
            </a:br>
            <a:r>
              <a:rPr lang="ru-RU" dirty="0"/>
              <a:t>1 кварталом 2025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4B66CF-1ABF-0427-EF64-2B0EF5E2CEDE}"/>
              </a:ext>
            </a:extLst>
          </p:cNvPr>
          <p:cNvSpPr txBox="1"/>
          <p:nvPr/>
        </p:nvSpPr>
        <p:spPr>
          <a:xfrm>
            <a:off x="2264759" y="2205237"/>
            <a:ext cx="2246553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ООО «</a:t>
            </a:r>
            <a:r>
              <a:rPr lang="ru-RU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РуссИнтеграл-Варьеганремонт</a:t>
            </a:r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  <a:b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ЗАО «НОРТГАЗ»</a:t>
            </a:r>
            <a:b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ООО «</a:t>
            </a:r>
            <a:r>
              <a:rPr lang="ru-RU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Запсибтрансгаз</a:t>
            </a:r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D28A52-CA48-E1A2-D3FA-C18909FDF13F}"/>
              </a:ext>
            </a:extLst>
          </p:cNvPr>
          <p:cNvSpPr txBox="1"/>
          <p:nvPr/>
        </p:nvSpPr>
        <p:spPr>
          <a:xfrm>
            <a:off x="4569380" y="2267113"/>
            <a:ext cx="1948721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показатель на уровне 1 квартала 2025 г.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2BA596-2AA8-8277-775F-8692EEB4B602}"/>
              </a:ext>
            </a:extLst>
          </p:cNvPr>
          <p:cNvSpPr txBox="1"/>
          <p:nvPr/>
        </p:nvSpPr>
        <p:spPr>
          <a:xfrm>
            <a:off x="488838" y="3599366"/>
            <a:ext cx="5640457" cy="21813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latin typeface="Akrobat SemiBold" panose="00000700000000000000" pitchFamily="2" charset="-52"/>
              </a:defRPr>
            </a:lvl1pPr>
          </a:lstStyle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ru-RU" sz="2200" dirty="0">
                <a:latin typeface="Akrobat Bold" panose="00000800000000000000" pitchFamily="50" charset="-52"/>
              </a:rPr>
              <a:t>Основные причины аварийности и травматизма:</a:t>
            </a:r>
          </a:p>
          <a:p>
            <a:pPr marL="180000" indent="-1800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/>
              <a:t>Неудовлетворительный уровень контроля за проведением ремонтных работ</a:t>
            </a:r>
          </a:p>
          <a:p>
            <a:pPr marL="180000" indent="-1800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/>
              <a:t>Нарушение технологического процесса работ</a:t>
            </a:r>
          </a:p>
          <a:p>
            <a:pPr marL="180000" indent="-1800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/>
              <a:t>Неудовлетворительная подготовка работников</a:t>
            </a:r>
          </a:p>
          <a:p>
            <a:pPr marL="180000" indent="-1800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/>
              <a:t>Неудовлетворительная организация производственного контроля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B24786-BDB6-DF08-4D02-746A324596E6}"/>
              </a:ext>
            </a:extLst>
          </p:cNvPr>
          <p:cNvSpPr txBox="1"/>
          <p:nvPr/>
        </p:nvSpPr>
        <p:spPr>
          <a:xfrm>
            <a:off x="6735816" y="3599366"/>
            <a:ext cx="5151384" cy="21185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spcAft>
                <a:spcPts val="800"/>
              </a:spcAft>
              <a:defRPr sz="2200">
                <a:latin typeface="Akrobat Bold" panose="00000800000000000000" pitchFamily="50" charset="-52"/>
              </a:defRPr>
            </a:lvl1pPr>
          </a:lstStyle>
          <a:p>
            <a:pPr>
              <a:lnSpc>
                <a:spcPts val="1800"/>
              </a:lnSpc>
            </a:pPr>
            <a:r>
              <a:rPr lang="ru-RU" dirty="0"/>
              <a:t>Принимаемые меры: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krobat SemiBold" panose="00000700000000000000" pitchFamily="2" charset="-52"/>
              </a:rPr>
              <a:t>Информирование эксплуатирующих организаций </a:t>
            </a:r>
            <a:br>
              <a:rPr lang="ru-RU" sz="1800" dirty="0">
                <a:latin typeface="Akrobat SemiBold" panose="00000700000000000000" pitchFamily="2" charset="-52"/>
              </a:rPr>
            </a:br>
            <a:r>
              <a:rPr lang="ru-RU" sz="1800" dirty="0">
                <a:latin typeface="Akrobat SemiBold" panose="00000700000000000000" pitchFamily="2" charset="-52"/>
              </a:rPr>
              <a:t>о результатах расследования аварий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krobat SemiBold" panose="00000700000000000000" pitchFamily="2" charset="-52"/>
              </a:rPr>
              <a:t>Целевые проверки идентичных нарушений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krobat SemiBold" panose="00000700000000000000" pitchFamily="2" charset="-52"/>
              </a:rPr>
              <a:t>Еженедельный мониторинг предпосылок к инцидентам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krobat SemiBold" panose="00000700000000000000" pitchFamily="2" charset="-52"/>
              </a:rPr>
              <a:t>Проверка оформления работ повышенной опасности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AF76D2D-E247-B641-4527-E2B004E03F78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EC78D10-EB16-005D-0F6D-F9E4DFC8A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5D5F9F8-1276-CA62-0A70-E97C8B738CEA}"/>
              </a:ext>
            </a:extLst>
          </p:cNvPr>
          <p:cNvSpPr txBox="1"/>
          <p:nvPr/>
        </p:nvSpPr>
        <p:spPr>
          <a:xfrm>
            <a:off x="265543" y="6492143"/>
            <a:ext cx="2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7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07CA6AD-A2D3-03C9-70B2-CB81287E8C8C}"/>
              </a:ext>
            </a:extLst>
          </p:cNvPr>
          <p:cNvGrpSpPr/>
          <p:nvPr/>
        </p:nvGrpSpPr>
        <p:grpSpPr>
          <a:xfrm>
            <a:off x="478857" y="1439861"/>
            <a:ext cx="1670650" cy="1518147"/>
            <a:chOff x="4379832" y="1287783"/>
            <a:chExt cx="1670650" cy="15181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25D766B-E236-3931-2BF6-9F58247398EC}"/>
                </a:ext>
              </a:extLst>
            </p:cNvPr>
            <p:cNvSpPr txBox="1"/>
            <p:nvPr/>
          </p:nvSpPr>
          <p:spPr>
            <a:xfrm>
              <a:off x="4389813" y="1287783"/>
              <a:ext cx="333746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0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ru-RU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F97806E-3F32-DE51-1DBC-19FF94EC0689}"/>
                </a:ext>
              </a:extLst>
            </p:cNvPr>
            <p:cNvSpPr txBox="1"/>
            <p:nvPr/>
          </p:nvSpPr>
          <p:spPr>
            <a:xfrm>
              <a:off x="4379832" y="1576811"/>
              <a:ext cx="1670650" cy="122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0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ru-RU" sz="1800" dirty="0"/>
                <a:t>аварии</a:t>
              </a:r>
            </a:p>
            <a:p>
              <a:pPr>
                <a:lnSpc>
                  <a:spcPts val="1800"/>
                </a:lnSpc>
              </a:pPr>
              <a:r>
                <a:rPr lang="ru-RU" sz="105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ПАО НК «РуссНефть»</a:t>
              </a:r>
            </a:p>
            <a:p>
              <a:pPr>
                <a:lnSpc>
                  <a:spcPts val="1800"/>
                </a:lnSpc>
              </a:pPr>
              <a:r>
                <a:rPr lang="ru-RU" sz="105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ООО «Газпром переработка»</a:t>
              </a:r>
            </a:p>
            <a:p>
              <a:pPr>
                <a:lnSpc>
                  <a:spcPts val="1800"/>
                </a:lnSpc>
              </a:pPr>
              <a:r>
                <a:rPr lang="ru-RU" sz="105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ООО «</a:t>
              </a:r>
              <a:r>
                <a:rPr lang="ru-RU" sz="105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Запсибтрансгаз</a:t>
              </a:r>
              <a:r>
                <a:rPr lang="ru-RU" sz="105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»</a:t>
              </a:r>
              <a:br>
                <a:rPr lang="ru-RU" sz="105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endPara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70CF2497-5DA1-9B64-66FF-32713EC40C6E}"/>
              </a:ext>
            </a:extLst>
          </p:cNvPr>
          <p:cNvGrpSpPr/>
          <p:nvPr/>
        </p:nvGrpSpPr>
        <p:grpSpPr>
          <a:xfrm>
            <a:off x="2268006" y="1422140"/>
            <a:ext cx="2246553" cy="1114191"/>
            <a:chOff x="5994164" y="1231686"/>
            <a:chExt cx="2616836" cy="11141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2AD16C9-4A26-889B-D670-C8826AEA063B}"/>
                </a:ext>
              </a:extLst>
            </p:cNvPr>
            <p:cNvSpPr txBox="1"/>
            <p:nvPr/>
          </p:nvSpPr>
          <p:spPr>
            <a:xfrm>
              <a:off x="5994164" y="1231686"/>
              <a:ext cx="386887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10B8766-989B-B1DA-6853-8484322BC281}"/>
                </a:ext>
              </a:extLst>
            </p:cNvPr>
            <p:cNvSpPr txBox="1"/>
            <p:nvPr/>
          </p:nvSpPr>
          <p:spPr>
            <a:xfrm>
              <a:off x="5994164" y="1549569"/>
              <a:ext cx="2616836" cy="79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учетных несчастных случая </a:t>
              </a:r>
              <a:br>
                <a:rPr lang="ru-RU" dirty="0"/>
              </a:br>
              <a:endParaRPr lang="ru-RU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D6AE42BD-D8A7-9B20-0025-28F276C76A56}"/>
              </a:ext>
            </a:extLst>
          </p:cNvPr>
          <p:cNvGrpSpPr/>
          <p:nvPr/>
        </p:nvGrpSpPr>
        <p:grpSpPr>
          <a:xfrm>
            <a:off x="4569382" y="1439861"/>
            <a:ext cx="1704344" cy="636599"/>
            <a:chOff x="4773545" y="1487486"/>
            <a:chExt cx="1704344" cy="6365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B84A3C8-08A3-698D-B426-A249F4F7D505}"/>
                </a:ext>
              </a:extLst>
            </p:cNvPr>
            <p:cNvSpPr txBox="1"/>
            <p:nvPr/>
          </p:nvSpPr>
          <p:spPr>
            <a:xfrm>
              <a:off x="4773545" y="1789442"/>
              <a:ext cx="1704344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смертельный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194A207-452B-286C-24A0-E609FCF72A48}"/>
                </a:ext>
              </a:extLst>
            </p:cNvPr>
            <p:cNvSpPr txBox="1"/>
            <p:nvPr/>
          </p:nvSpPr>
          <p:spPr>
            <a:xfrm>
              <a:off x="4774634" y="1487486"/>
              <a:ext cx="449162" cy="46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lnSpc>
                  <a:spcPts val="2800"/>
                </a:lnSpc>
                <a:defRPr sz="2800"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/>
                <a:t>1  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206C8328-5B85-7810-2F42-875594668BEB}"/>
              </a:ext>
            </a:extLst>
          </p:cNvPr>
          <p:cNvGrpSpPr/>
          <p:nvPr/>
        </p:nvGrpSpPr>
        <p:grpSpPr>
          <a:xfrm>
            <a:off x="7121808" y="2056761"/>
            <a:ext cx="4869555" cy="883831"/>
            <a:chOff x="489946" y="3408003"/>
            <a:chExt cx="4869555" cy="883831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8DB0E732-F312-C783-628B-24E582B67746}"/>
                </a:ext>
              </a:extLst>
            </p:cNvPr>
            <p:cNvGrpSpPr/>
            <p:nvPr/>
          </p:nvGrpSpPr>
          <p:grpSpPr>
            <a:xfrm>
              <a:off x="489946" y="3408003"/>
              <a:ext cx="2796179" cy="882195"/>
              <a:chOff x="4389813" y="1287783"/>
              <a:chExt cx="2796179" cy="88219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CF3B8402-8E75-F8AC-2603-828A90183DD8}"/>
                  </a:ext>
                </a:extLst>
              </p:cNvPr>
              <p:cNvSpPr txBox="1"/>
              <p:nvPr/>
            </p:nvSpPr>
            <p:spPr>
              <a:xfrm>
                <a:off x="4389813" y="1287783"/>
                <a:ext cx="450764" cy="46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0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pPr>
                  <a:lnSpc>
                    <a:spcPts val="2800"/>
                  </a:lnSpc>
                </a:pPr>
                <a:r>
                  <a:rPr lang="ru-RU" dirty="0"/>
                  <a:t>19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94C54E2-069C-9854-0C94-2D1CA17DA2DA}"/>
                  </a:ext>
                </a:extLst>
              </p:cNvPr>
              <p:cNvSpPr txBox="1"/>
              <p:nvPr/>
            </p:nvSpPr>
            <p:spPr>
              <a:xfrm>
                <a:off x="4389813" y="1604502"/>
                <a:ext cx="2796179" cy="5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0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ru-RU" sz="1800" dirty="0"/>
                  <a:t>инцидентов на опасных производственных объектах</a:t>
                </a:r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A241A648-C516-E5AD-1DE6-FDF0247B698F}"/>
                </a:ext>
              </a:extLst>
            </p:cNvPr>
            <p:cNvGrpSpPr/>
            <p:nvPr/>
          </p:nvGrpSpPr>
          <p:grpSpPr>
            <a:xfrm>
              <a:off x="3468421" y="3408475"/>
              <a:ext cx="1891080" cy="883359"/>
              <a:chOff x="5994165" y="1231686"/>
              <a:chExt cx="2202773" cy="88335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B0F9D171-B413-A2F7-87DD-42A20D7A9444}"/>
                  </a:ext>
                </a:extLst>
              </p:cNvPr>
              <p:cNvSpPr txBox="1"/>
              <p:nvPr/>
            </p:nvSpPr>
            <p:spPr>
              <a:xfrm>
                <a:off x="5994165" y="1231686"/>
                <a:ext cx="764064" cy="469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2800"/>
                  </a:lnSpc>
                  <a:defRPr sz="2800"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/>
                  <a:t>286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655C3E5-567F-FCD8-53D2-B1CF517F4255}"/>
                  </a:ext>
                </a:extLst>
              </p:cNvPr>
              <p:cNvSpPr txBox="1"/>
              <p:nvPr/>
            </p:nvSpPr>
            <p:spPr>
              <a:xfrm>
                <a:off x="5994165" y="1549569"/>
                <a:ext cx="2202773" cy="5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ts val="1800"/>
                  </a:lnSpc>
                  <a:defRPr>
                    <a:latin typeface="Akrobat SemiBold" panose="00000700000000000000" pitchFamily="2" charset="-52"/>
                  </a:defRPr>
                </a:lvl1pPr>
              </a:lstStyle>
              <a:p>
                <a:r>
                  <a:rPr lang="ru-RU" dirty="0"/>
                  <a:t>сообщений                    о разливах нефти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E8EEF30-B6AA-EC88-5BA0-A708793BAAB0}"/>
              </a:ext>
            </a:extLst>
          </p:cNvPr>
          <p:cNvSpPr txBox="1"/>
          <p:nvPr/>
        </p:nvSpPr>
        <p:spPr>
          <a:xfrm>
            <a:off x="4569381" y="1988376"/>
            <a:ext cx="1374094" cy="305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ООО «</a:t>
            </a:r>
            <a:r>
              <a:rPr lang="ru-RU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Запсибтрансгаз</a:t>
            </a:r>
            <a:r>
              <a:rPr lang="ru-RU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945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54E12C-2D0A-B65F-6F1A-2985CBBE4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B52C50-2224-B895-40FA-844A67ACE53E}"/>
              </a:ext>
            </a:extLst>
          </p:cNvPr>
          <p:cNvSpPr/>
          <p:nvPr/>
        </p:nvSpPr>
        <p:spPr>
          <a:xfrm>
            <a:off x="-21586" y="6456535"/>
            <a:ext cx="12213586" cy="408431"/>
          </a:xfrm>
          <a:prstGeom prst="rect">
            <a:avLst/>
          </a:prstGeom>
          <a:solidFill>
            <a:srgbClr val="006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37BA4E5-7A39-B36C-33EA-585FFE7DF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11761940" y="6457248"/>
            <a:ext cx="430059" cy="4029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B1D024-5269-F488-4AC8-9F8F9855CF66}"/>
              </a:ext>
            </a:extLst>
          </p:cNvPr>
          <p:cNvSpPr txBox="1"/>
          <p:nvPr/>
        </p:nvSpPr>
        <p:spPr>
          <a:xfrm>
            <a:off x="265543" y="649214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 SemiBold" panose="00000700000000000000" pitchFamily="2" charset="-52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22359A-F9B1-6CA0-D263-70CE2F3C0609}"/>
              </a:ext>
            </a:extLst>
          </p:cNvPr>
          <p:cNvSpPr txBox="1"/>
          <p:nvPr/>
        </p:nvSpPr>
        <p:spPr>
          <a:xfrm>
            <a:off x="494832" y="384590"/>
            <a:ext cx="9254457" cy="52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3200">
                <a:latin typeface="Akrobat Black" panose="00000A00000000000000" pitchFamily="2" charset="-52"/>
              </a:defRPr>
            </a:lvl1pPr>
          </a:lstStyle>
          <a:p>
            <a:r>
              <a:rPr lang="ru-RU" dirty="0"/>
              <a:t>Обращения граждан за 1 квартал 2026 года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366421-96FC-D520-1452-E7B028126C53}"/>
              </a:ext>
            </a:extLst>
          </p:cNvPr>
          <p:cNvSpPr txBox="1"/>
          <p:nvPr/>
        </p:nvSpPr>
        <p:spPr>
          <a:xfrm>
            <a:off x="1023602" y="993921"/>
            <a:ext cx="267220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200"/>
              </a:lnSpc>
              <a:defRPr sz="2200">
                <a:latin typeface="Akrobat Bold" panose="00000800000000000000" pitchFamily="50" charset="-52"/>
              </a:defRPr>
            </a:lvl1pPr>
          </a:lstStyle>
          <a:p>
            <a:r>
              <a:rPr lang="ru-RU" dirty="0"/>
              <a:t>обращений граждан: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FEAB41-1D7B-A134-A354-3381B9203BC0}"/>
              </a:ext>
            </a:extLst>
          </p:cNvPr>
          <p:cNvSpPr txBox="1"/>
          <p:nvPr/>
        </p:nvSpPr>
        <p:spPr>
          <a:xfrm>
            <a:off x="509737" y="955449"/>
            <a:ext cx="69923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r>
              <a:rPr lang="ru-RU" dirty="0" smtClean="0"/>
              <a:t>188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E7ECBE-8E5A-2467-A7F8-77F5D51B3CDA}"/>
              </a:ext>
            </a:extLst>
          </p:cNvPr>
          <p:cNvSpPr txBox="1"/>
          <p:nvPr/>
        </p:nvSpPr>
        <p:spPr>
          <a:xfrm>
            <a:off x="6096000" y="1381260"/>
            <a:ext cx="1390124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рассмотрено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EF083C-4831-37B1-8ADF-615B023CEA11}"/>
              </a:ext>
            </a:extLst>
          </p:cNvPr>
          <p:cNvSpPr txBox="1"/>
          <p:nvPr/>
        </p:nvSpPr>
        <p:spPr>
          <a:xfrm>
            <a:off x="5387826" y="1764765"/>
            <a:ext cx="1271502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разъяснено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4EA033-0858-10A9-A448-309FD39CF958}"/>
              </a:ext>
            </a:extLst>
          </p:cNvPr>
          <p:cNvSpPr txBox="1"/>
          <p:nvPr/>
        </p:nvSpPr>
        <p:spPr>
          <a:xfrm>
            <a:off x="1741878" y="2119776"/>
            <a:ext cx="2315057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>
                <a:latin typeface="Akrobat SemiBold" panose="00000700000000000000" pitchFamily="2" charset="-52"/>
              </a:defRPr>
            </a:lvl1pPr>
          </a:lstStyle>
          <a:p>
            <a:r>
              <a:rPr lang="ru-RU" dirty="0"/>
              <a:t>с выездом на место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E53141B-65CF-8B31-8C54-47E147FF4CEB}"/>
              </a:ext>
            </a:extLst>
          </p:cNvPr>
          <p:cNvGrpSpPr/>
          <p:nvPr/>
        </p:nvGrpSpPr>
        <p:grpSpPr>
          <a:xfrm>
            <a:off x="605847" y="1332560"/>
            <a:ext cx="5555630" cy="1084578"/>
            <a:chOff x="587374" y="1553380"/>
            <a:chExt cx="5555630" cy="1084578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836D15BB-CEF0-C641-2F76-E3A2819DC5DD}"/>
                </a:ext>
              </a:extLst>
            </p:cNvPr>
            <p:cNvSpPr/>
            <p:nvPr/>
          </p:nvSpPr>
          <p:spPr>
            <a:xfrm>
              <a:off x="587374" y="1553380"/>
              <a:ext cx="5508625" cy="360000"/>
            </a:xfrm>
            <a:prstGeom prst="rect">
              <a:avLst/>
            </a:prstGeom>
            <a:solidFill>
              <a:srgbClr val="087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521B54AB-4E03-5936-3891-1717F897D9D0}"/>
                </a:ext>
              </a:extLst>
            </p:cNvPr>
            <p:cNvSpPr/>
            <p:nvPr/>
          </p:nvSpPr>
          <p:spPr>
            <a:xfrm>
              <a:off x="587374" y="1916298"/>
              <a:ext cx="4781979" cy="360000"/>
            </a:xfrm>
            <a:prstGeom prst="rect">
              <a:avLst/>
            </a:prstGeom>
            <a:solidFill>
              <a:srgbClr val="0C8B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27FDF33D-3EBE-0D0B-6C68-58E379240DD8}"/>
                </a:ext>
              </a:extLst>
            </p:cNvPr>
            <p:cNvSpPr/>
            <p:nvPr/>
          </p:nvSpPr>
          <p:spPr>
            <a:xfrm>
              <a:off x="587374" y="2277958"/>
              <a:ext cx="1136031" cy="360000"/>
            </a:xfrm>
            <a:prstGeom prst="rect">
              <a:avLst/>
            </a:prstGeom>
            <a:solidFill>
              <a:srgbClr val="0F9E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7D765-0880-CC57-CFC3-A5793CC0A43B}"/>
                </a:ext>
              </a:extLst>
            </p:cNvPr>
            <p:cNvSpPr txBox="1"/>
            <p:nvPr/>
          </p:nvSpPr>
          <p:spPr>
            <a:xfrm>
              <a:off x="5541557" y="1565776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169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791386B-6475-C600-079B-5D6E6FB9167A}"/>
                </a:ext>
              </a:extLst>
            </p:cNvPr>
            <p:cNvSpPr txBox="1"/>
            <p:nvPr/>
          </p:nvSpPr>
          <p:spPr>
            <a:xfrm>
              <a:off x="4821517" y="1927543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131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C0A7951-140E-32B0-4290-FA1FC5F65666}"/>
                </a:ext>
              </a:extLst>
            </p:cNvPr>
            <p:cNvSpPr txBox="1"/>
            <p:nvPr/>
          </p:nvSpPr>
          <p:spPr>
            <a:xfrm>
              <a:off x="1269311" y="2282612"/>
              <a:ext cx="601447" cy="33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ts val="1800"/>
                </a:lnSpc>
                <a:defRPr>
                  <a:latin typeface="Akrobat SemiBold" panose="00000700000000000000" pitchFamily="2" charset="-52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31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9776DB-36CE-9372-B605-1DD0D16C3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68"/>
          <a:stretch>
            <a:fillRect/>
          </a:stretch>
        </p:blipFill>
        <p:spPr>
          <a:xfrm>
            <a:off x="4570844" y="2281540"/>
            <a:ext cx="7621155" cy="4160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205418-FF27-6C09-FD5A-DF168B011E2C}"/>
              </a:ext>
            </a:extLst>
          </p:cNvPr>
          <p:cNvSpPr txBox="1"/>
          <p:nvPr/>
        </p:nvSpPr>
        <p:spPr>
          <a:xfrm>
            <a:off x="689482" y="4112491"/>
            <a:ext cx="362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https://pos.gosuslugi.ru/landing/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Akrobat Black" panose="020B0604020202020204" charset="-52"/>
              </a:rPr>
              <a:t>Платформа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358807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1143</Words>
  <Application>Microsoft Office PowerPoint</Application>
  <PresentationFormat>Широкоэкранный</PresentationFormat>
  <Paragraphs>291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Aptos</vt:lpstr>
      <vt:lpstr>Microsoft Sans Serif</vt:lpstr>
      <vt:lpstr>Akrobat Black</vt:lpstr>
      <vt:lpstr>Wingdings</vt:lpstr>
      <vt:lpstr>Arial</vt:lpstr>
      <vt:lpstr>Akrobat ExtraBold</vt:lpstr>
      <vt:lpstr>Aptos Display</vt:lpstr>
      <vt:lpstr>Akrobat SemiBold</vt:lpstr>
      <vt:lpstr>Akrobat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Юлия</dc:creator>
  <cp:lastModifiedBy>Жиганова Наталья Николаевна</cp:lastModifiedBy>
  <cp:revision>157</cp:revision>
  <cp:lastPrinted>2026-06-29T08:41:48Z</cp:lastPrinted>
  <dcterms:created xsi:type="dcterms:W3CDTF">2025-02-08T15:25:37Z</dcterms:created>
  <dcterms:modified xsi:type="dcterms:W3CDTF">2026-06-29T09:18:55Z</dcterms:modified>
</cp:coreProperties>
</file>